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8" r:id="rId1"/>
    <p:sldMasterId id="2147484046" r:id="rId2"/>
    <p:sldMasterId id="2147484029" r:id="rId3"/>
    <p:sldMasterId id="2147483983" r:id="rId4"/>
    <p:sldMasterId id="2147483995" r:id="rId5"/>
  </p:sldMasterIdLst>
  <p:notesMasterIdLst>
    <p:notesMasterId r:id="rId23"/>
  </p:notesMasterIdLst>
  <p:handoutMasterIdLst>
    <p:handoutMasterId r:id="rId24"/>
  </p:handoutMasterIdLst>
  <p:sldIdLst>
    <p:sldId id="2069" r:id="rId6"/>
    <p:sldId id="2082" r:id="rId7"/>
    <p:sldId id="2143" r:id="rId8"/>
    <p:sldId id="2144" r:id="rId9"/>
    <p:sldId id="2135" r:id="rId10"/>
    <p:sldId id="2129" r:id="rId11"/>
    <p:sldId id="2132" r:id="rId12"/>
    <p:sldId id="2136" r:id="rId13"/>
    <p:sldId id="2149" r:id="rId14"/>
    <p:sldId id="2134" r:id="rId15"/>
    <p:sldId id="2130" r:id="rId16"/>
    <p:sldId id="2139" r:id="rId17"/>
    <p:sldId id="2141" r:id="rId18"/>
    <p:sldId id="2121" r:id="rId19"/>
    <p:sldId id="2148" r:id="rId20"/>
    <p:sldId id="2151" r:id="rId21"/>
    <p:sldId id="2083" r:id="rId22"/>
  </p:sldIdLst>
  <p:sldSz cx="9144000" cy="5143500" type="screen16x9"/>
  <p:notesSz cx="6669088" cy="9926638"/>
  <p:defaultTextStyle>
    <a:defPPr>
      <a:defRPr lang="en-US"/>
    </a:defPPr>
    <a:lvl1pPr marL="0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31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663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494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326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157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6989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820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651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3" clrIdx="0"/>
  <p:cmAuthor id="2" name="Microsoft Office User" initials="Office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F85"/>
    <a:srgbClr val="41B6E6"/>
    <a:srgbClr val="005EB8"/>
    <a:srgbClr val="E8EDEE"/>
    <a:srgbClr val="330072"/>
    <a:srgbClr val="ED8B00"/>
    <a:srgbClr val="AE2573"/>
    <a:srgbClr val="00A499"/>
    <a:srgbClr val="009639"/>
    <a:srgbClr val="78B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86" autoAdjust="0"/>
    <p:restoredTop sz="86457" autoAdjust="0"/>
  </p:normalViewPr>
  <p:slideViewPr>
    <p:cSldViewPr snapToGrid="0" snapToObjects="1">
      <p:cViewPr varScale="1">
        <p:scale>
          <a:sx n="116" d="100"/>
          <a:sy n="116" d="100"/>
        </p:scale>
        <p:origin x="102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6" d="100"/>
        <a:sy n="156" d="100"/>
      </p:scale>
      <p:origin x="0" y="0"/>
    </p:cViewPr>
  </p:sorterViewPr>
  <p:notesViewPr>
    <p:cSldViewPr snapToGrid="0" snapToObjects="1" showGuide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  <p:guide orient="horz" pos="3127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D097C-4B9F-46B2-AAA6-F7118A7E45B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758E4-7B0C-4FDE-A5F7-2B2A58CFD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727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9/7/2026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831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342831" algn="l" defTabSz="342831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685663" algn="l" defTabSz="342831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028494" algn="l" defTabSz="342831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371326" algn="l" defTabSz="342831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1714157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989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820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651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123706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120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First and only consultant learning disability physician in the UK</a:t>
            </a:r>
          </a:p>
          <a:p>
            <a:pPr algn="l"/>
            <a:r>
              <a:rPr lang="en-GB" sz="1200" dirty="0">
                <a:solidFill>
                  <a:srgbClr val="000000"/>
                </a:solidFill>
                <a:latin typeface="Roboto" panose="02000000000000000000" pitchFamily="2" charset="0"/>
              </a:rPr>
              <a:t>- Filmed in 2022 by the BBC as an example of best practice in this field</a:t>
            </a:r>
            <a:endParaRPr lang="en-GB" sz="120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en-GB" sz="1200" dirty="0">
                <a:solidFill>
                  <a:srgbClr val="000000"/>
                </a:solidFill>
                <a:latin typeface="Roboto" panose="02000000000000000000" pitchFamily="2" charset="0"/>
              </a:rPr>
              <a:t>Set up and lead a post grad curriculum in learning disability medicine</a:t>
            </a:r>
          </a:p>
          <a:p>
            <a:pPr algn="l"/>
            <a:r>
              <a:rPr lang="en-GB" sz="1200" i="0" dirty="0">
                <a:solidFill>
                  <a:srgbClr val="4A4A4A"/>
                </a:solidFill>
                <a:effectLst/>
                <a:latin typeface="Roboto" panose="02000000000000000000" pitchFamily="2" charset="0"/>
              </a:rPr>
              <a:t>Co-authored national guidelines for management of CAP in PWLD</a:t>
            </a:r>
          </a:p>
          <a:p>
            <a:pPr algn="l"/>
            <a:r>
              <a:rPr lang="en-GB" sz="1200" dirty="0">
                <a:solidFill>
                  <a:srgbClr val="4A4A4A"/>
                </a:solidFill>
                <a:latin typeface="Roboto" panose="02000000000000000000" pitchFamily="2" charset="0"/>
              </a:rPr>
              <a:t>Staff award for outstanding contribution to patient care and experience</a:t>
            </a:r>
          </a:p>
          <a:p>
            <a:pPr algn="l"/>
            <a:r>
              <a:rPr lang="en-GB" sz="1200" dirty="0">
                <a:solidFill>
                  <a:srgbClr val="4A4A4A"/>
                </a:solidFill>
                <a:latin typeface="Roboto" panose="02000000000000000000" pitchFamily="2" charset="0"/>
              </a:rPr>
              <a:t>Linda </a:t>
            </a:r>
            <a:r>
              <a:rPr lang="en-GB" sz="1200" dirty="0" err="1">
                <a:solidFill>
                  <a:srgbClr val="4A4A4A"/>
                </a:solidFill>
                <a:latin typeface="Roboto" panose="02000000000000000000" pitchFamily="2" charset="0"/>
              </a:rPr>
              <a:t>McEnhill</a:t>
            </a:r>
            <a:r>
              <a:rPr lang="en-GB" sz="1200" dirty="0">
                <a:solidFill>
                  <a:srgbClr val="4A4A4A"/>
                </a:solidFill>
                <a:latin typeface="Roboto" panose="02000000000000000000" pitchFamily="2" charset="0"/>
              </a:rPr>
              <a:t> award for excellent care (teamwork) at the end of life</a:t>
            </a:r>
          </a:p>
          <a:p>
            <a:pPr algn="l"/>
            <a:endParaRPr lang="en-GB" sz="1200" i="0" dirty="0">
              <a:solidFill>
                <a:srgbClr val="4A4A4A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en-GB" sz="1200" dirty="0">
              <a:solidFill>
                <a:srgbClr val="4A4A4A"/>
              </a:solidFill>
              <a:latin typeface="Roboto" panose="02000000000000000000" pitchFamily="2" charset="0"/>
            </a:endParaRPr>
          </a:p>
          <a:p>
            <a:pPr algn="l"/>
            <a:r>
              <a:rPr lang="en-GB" sz="1200" i="0" dirty="0">
                <a:solidFill>
                  <a:srgbClr val="4A4A4A"/>
                </a:solidFill>
                <a:effectLst/>
                <a:latin typeface="Roboto" panose="02000000000000000000" pitchFamily="2" charset="0"/>
              </a:rPr>
              <a:t>NB – NOT a perfect service</a:t>
            </a:r>
          </a:p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123706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96355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29690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160555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433425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532910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Diagnosis functional</a:t>
            </a:r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809553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833520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No </a:t>
            </a:r>
            <a:r>
              <a:rPr lang="en-US" altLang="en-US" dirty="0" err="1"/>
              <a:t>inarc</a:t>
            </a:r>
            <a:r>
              <a:rPr lang="en-US" altLang="en-US" dirty="0"/>
              <a:t> data on learning disability</a:t>
            </a:r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861269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594421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664988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02065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335617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3E2C99-8E57-9B63-C341-EADFE3877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7F351C32-A059-F173-C75A-C3FD6198618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13FE1F60-2E0D-98F5-DAF7-A4F3D5FA60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1725272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12370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94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87867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05306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4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2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16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D5AD3-642C-D242-B6C4-01E8F12E8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7977E3-2919-0241-A203-C8D928DB2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49654-A871-D746-869B-A3A10BE1BE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0F565162-7BD2-DF4B-9FBA-AFEC8277FD0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D31FB-29E5-8E44-8DCA-A40FE61EA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56D8E-A2CF-934D-97DF-EC0BECDE6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7BE6684-E9DD-5E48-BEED-881537851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5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2AF39D-E582-0D46-B96A-119A7B5E12A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51966" y="259749"/>
            <a:ext cx="1351701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8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2" r:id="rId2"/>
    <p:sldLayoutId id="2147484055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D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2AF39D-E582-0D46-B96A-119A7B5E12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1966" y="259749"/>
            <a:ext cx="1351701" cy="6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5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A9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8A2105-1161-BA41-96BB-C023C886B4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9983" y="245110"/>
            <a:ext cx="1365576" cy="69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4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23F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CF49F5-6329-BD47-AFB6-D6CEB219FD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9983" y="245110"/>
            <a:ext cx="1365576" cy="69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6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0A71D2F-4498-8641-9323-DE6EE76145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9983" y="245110"/>
            <a:ext cx="1365576" cy="69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6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ris.who.int/server/api/core/bitstreams/6f890c17-4860-43ce-aaf3-1eb55a5020e1/conten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-thoracic.org.uk/clinical-resources/clinical-statements/cap-in-people-with-learning-disability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epod.org.uk/2026learningdisability.html" TargetMode="External"/><Relationship Id="rId5" Type="http://schemas.openxmlformats.org/officeDocument/2006/relationships/hyperlink" Target="https://www.england.nhs.uk/long-read/guidance-to-support-implementation-of-the-mental-capacity-act-in-acute-trusts-for-adults-with-a-learning-disability/" TargetMode="External"/><Relationship Id="rId4" Type="http://schemas.openxmlformats.org/officeDocument/2006/relationships/hyperlink" Target="https://www.cambridge.org/core/journals/bjpsych-open/article/laxative-use-in-adults-with-intellectual-disabilities-development-of-prescribing-guidelines/A58DC99D3F16146AFACE4B0EC38A905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2133" y="240171"/>
            <a:ext cx="72763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The Role of the </a:t>
            </a:r>
          </a:p>
          <a:p>
            <a:r>
              <a:rPr lang="en-US" sz="40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Learning Disability Physician – secondary care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2DB263-5130-7149-84E4-6ACC76E4A8AF}"/>
              </a:ext>
            </a:extLst>
          </p:cNvPr>
          <p:cNvSpPr txBox="1"/>
          <p:nvPr/>
        </p:nvSpPr>
        <p:spPr>
          <a:xfrm>
            <a:off x="252133" y="4384710"/>
            <a:ext cx="4769425" cy="349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200" dirty="0"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Learning Disability Professional Senate, 07/09/2026</a:t>
            </a:r>
            <a:endParaRPr lang="en-US" sz="1200" dirty="0">
              <a:latin typeface="Frutiger LT Std 45 Light" panose="020B0402020204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52133" y="3004548"/>
            <a:ext cx="7916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23F85"/>
                </a:solidFill>
              </a:rPr>
              <a:t>Dr Charly Annesley</a:t>
            </a:r>
          </a:p>
          <a:p>
            <a:r>
              <a:rPr lang="en-GB" sz="1800" dirty="0"/>
              <a:t>Consultant Learning Disability Physician, North Middlesex Hospital, London</a:t>
            </a:r>
          </a:p>
          <a:p>
            <a:r>
              <a:rPr lang="en-GB" sz="1800" dirty="0"/>
              <a:t>Course lead  for PGCert in Learning Disability Medicine, Edge Hill University</a:t>
            </a:r>
          </a:p>
        </p:txBody>
      </p:sp>
      <p:pic>
        <p:nvPicPr>
          <p:cNvPr id="2" name="Picture 2" descr="V:\COMMUNICATIONS\Design\Projects 2019\NM4719 Values refresh\Final files\NM4719 Values email banner {HR}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" t="9160" r="1792" b="6224"/>
          <a:stretch/>
        </p:blipFill>
        <p:spPr bwMode="auto">
          <a:xfrm>
            <a:off x="4005832" y="4452424"/>
            <a:ext cx="4997491" cy="57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preview">
            <a:extLst>
              <a:ext uri="{FF2B5EF4-FFF2-40B4-BE49-F238E27FC236}">
                <a16:creationId xmlns:a16="http://schemas.microsoft.com/office/drawing/2014/main" id="{3C40A29E-9366-217C-854E-23581B155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886" y="1633516"/>
            <a:ext cx="1938615" cy="174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54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410122"/>
            <a:ext cx="2007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53101" y="994897"/>
            <a:ext cx="7210379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Review of evidence – a gap in the market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What is learning disability medicine?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Establishing a service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Locally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Nationally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Cases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Critical care outcomes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Teaching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Audit and Governance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14584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331683"/>
            <a:ext cx="25747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Background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53102" y="1177297"/>
            <a:ext cx="881251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Well known to the Senate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800" dirty="0"/>
              <a:t>Avoidable deaths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800" dirty="0"/>
              <a:t>Lack of holistic model of care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800" dirty="0"/>
              <a:t>ID psychiatry + GP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800" dirty="0"/>
              <a:t>Transition from paediatrics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0794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117734"/>
            <a:ext cx="7160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LeDeR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170726" y="702509"/>
            <a:ext cx="867671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Problematic aspects of care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Delays in diagnosing and treating illness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An apparent lack of care 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Unsafe discharges from hospital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The quality of care received by the person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Assumptions made about the person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1600" dirty="0"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Delays in appropriate investigations being carried out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Delays in the timely provision of medical care 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Delays in processes related to the Mental Capacity Act</a:t>
            </a:r>
          </a:p>
          <a:p>
            <a:pPr marL="685731" lvl="1" indent="-342900">
              <a:buFont typeface="Arial" panose="020B0604020202020204" pitchFamily="34" charset="0"/>
              <a:buChar char="•"/>
            </a:pPr>
            <a:endParaRPr lang="en-GB" sz="14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685731" lvl="1" indent="-342900">
              <a:buFont typeface="Arial" panose="020B0604020202020204" pitchFamily="34" charset="0"/>
              <a:buChar char="•"/>
            </a:pPr>
            <a:endParaRPr lang="en-GB" sz="14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lvl="1"/>
            <a:r>
              <a:rPr lang="en-GB" sz="14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Lots of areas in which a medical consultant can have significant impact</a:t>
            </a:r>
          </a:p>
        </p:txBody>
      </p:sp>
    </p:spTree>
    <p:extLst>
      <p:ext uri="{BB962C8B-B14F-4D97-AF65-F5344CB8AC3E}">
        <p14:creationId xmlns:p14="http://schemas.microsoft.com/office/powerpoint/2010/main" val="245018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41881" y="315331"/>
            <a:ext cx="7377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What is learning disability medicine?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41881" y="1162178"/>
            <a:ext cx="8660238" cy="3976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Person centred healthcare for people with a learning disability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Recognition of the potential for complex physical health and atypical presentations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Consider psychosocial factors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Consider communication for the person with a learning disability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Consider health inequalities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Evidenced based approach, acknowledging data gaps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Sound clinical leadership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GB" sz="14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In the context of the wider MDT, apply in-depth knowledge, understanding, and skills to synthesise, apply and evaluate a contemporary holistic person-centred management plan, advocating for individual human rights and using relevant legislation</a:t>
            </a:r>
          </a:p>
        </p:txBody>
      </p:sp>
    </p:spTree>
    <p:extLst>
      <p:ext uri="{BB962C8B-B14F-4D97-AF65-F5344CB8AC3E}">
        <p14:creationId xmlns:p14="http://schemas.microsoft.com/office/powerpoint/2010/main" val="270229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28961" y="84671"/>
            <a:ext cx="81901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Establishing a Learning Disability Physician service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88637" y="1480407"/>
            <a:ext cx="8426995" cy="3370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Established 2019, North Middlesex University Hospital, London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2 PAs/week (1x DCC, 1x SPA)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Liaison model for people admitted to hospital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Working in conjunction with hospital learning disability liaison nurse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Focus on complexity, leadership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Average 1hr for new patient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Caseload 10-20 patients per week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~250 admissions per year (96% emergency)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LOS 13 days (1-131)</a:t>
            </a:r>
          </a:p>
        </p:txBody>
      </p:sp>
    </p:spTree>
    <p:extLst>
      <p:ext uri="{BB962C8B-B14F-4D97-AF65-F5344CB8AC3E}">
        <p14:creationId xmlns:p14="http://schemas.microsoft.com/office/powerpoint/2010/main" val="1733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117734"/>
            <a:ext cx="5373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Developing the role locally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53102" y="702509"/>
            <a:ext cx="8248346" cy="4074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Aims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Working in conjunction with the learning disability liaison nurse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Holistic reviews focusing on medical complexity, polypharmacy, advocation and supporting best interest decision making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Particular focus on conditions with high mortality e.g. constipation, dysphagia, epilepsy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4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4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Challenges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Needs more allocated time – would be a busy full time job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No outpatient clinic – GPs cannot refer to me directly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COVID-19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Busy day job – I previously managed a geriatric medicine ward; now LTFT post second maternity leave 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Lack of referrals, awareness- online flag system imperfect – this has improved over time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No resident doctor presence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Very limited administrative support</a:t>
            </a:r>
          </a:p>
        </p:txBody>
      </p:sp>
    </p:spTree>
    <p:extLst>
      <p:ext uri="{BB962C8B-B14F-4D97-AF65-F5344CB8AC3E}">
        <p14:creationId xmlns:p14="http://schemas.microsoft.com/office/powerpoint/2010/main" val="77870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410122"/>
            <a:ext cx="6237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Establishing the role nationally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53103" y="1360810"/>
            <a:ext cx="8248346" cy="3370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Working with NHSE WTE (HEE)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Political drivers – LD&amp;A Programme; Building the Right Support 2014; CIPOLD 2013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NHSE Regions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Integrated Care Boards (ICB) – commissioning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Acute (124) and Community Trusts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6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Education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Establishing post-graduate training</a:t>
            </a:r>
          </a:p>
          <a:p>
            <a:pPr marL="1028563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PGCert with RCP via Edge Hill University commenced February 2023</a:t>
            </a:r>
          </a:p>
        </p:txBody>
      </p:sp>
    </p:spTree>
    <p:extLst>
      <p:ext uri="{BB962C8B-B14F-4D97-AF65-F5344CB8AC3E}">
        <p14:creationId xmlns:p14="http://schemas.microsoft.com/office/powerpoint/2010/main" val="56350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A96BB-1F2F-5C33-2766-2BB149670F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228" t="12874" r="35015" b="728"/>
          <a:stretch>
            <a:fillRect/>
          </a:stretch>
        </p:blipFill>
        <p:spPr>
          <a:xfrm>
            <a:off x="605657" y="203346"/>
            <a:ext cx="2812402" cy="42463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80C236-42E2-E670-57C3-0F55C0FC49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8" t="16949" r="35315" b="2739"/>
          <a:stretch>
            <a:fillRect/>
          </a:stretch>
        </p:blipFill>
        <p:spPr>
          <a:xfrm>
            <a:off x="3895937" y="203346"/>
            <a:ext cx="3100642" cy="439466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0136A1F-316B-57EC-4424-5A99DC520DC5}"/>
              </a:ext>
            </a:extLst>
          </p:cNvPr>
          <p:cNvSpPr txBox="1"/>
          <p:nvPr/>
        </p:nvSpPr>
        <p:spPr>
          <a:xfrm>
            <a:off x="605656" y="4663155"/>
            <a:ext cx="7343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linkClick r:id="rId4"/>
              </a:rPr>
              <a:t>https://iris.who.int/server/api/core/bitstreams/6f890c17-4860-43ce-aaf3-1eb55a5020e1/content</a:t>
            </a:r>
            <a:r>
              <a:rPr lang="en-GB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3140822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410122"/>
            <a:ext cx="3667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Cases – </a:t>
            </a:r>
            <a:r>
              <a:rPr lang="en-US" sz="3200" b="1" i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redacted</a:t>
            </a:r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348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410122"/>
            <a:ext cx="5956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Critical care local outcomes – </a:t>
            </a:r>
            <a:r>
              <a:rPr lang="en-US" sz="3200" b="1" i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redacted for sharing</a:t>
            </a:r>
          </a:p>
        </p:txBody>
      </p:sp>
    </p:spTree>
    <p:extLst>
      <p:ext uri="{BB962C8B-B14F-4D97-AF65-F5344CB8AC3E}">
        <p14:creationId xmlns:p14="http://schemas.microsoft.com/office/powerpoint/2010/main" val="392067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410122"/>
            <a:ext cx="44871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Non CRC outcomes </a:t>
            </a:r>
          </a:p>
          <a:p>
            <a:r>
              <a:rPr lang="en-US" sz="3200" b="1" i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– redacted for sharing</a:t>
            </a:r>
          </a:p>
        </p:txBody>
      </p:sp>
    </p:spTree>
    <p:extLst>
      <p:ext uri="{BB962C8B-B14F-4D97-AF65-F5344CB8AC3E}">
        <p14:creationId xmlns:p14="http://schemas.microsoft.com/office/powerpoint/2010/main" val="52789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3" y="410122"/>
            <a:ext cx="6971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Teaching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53103" y="1736282"/>
            <a:ext cx="8536670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Targeted medical teaching to different grades, departments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Proactive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Reactive e.g. governance issues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Included in local NHSE teaching pilot on </a:t>
            </a:r>
            <a:r>
              <a:rPr lang="en-GB" sz="1800" b="1" dirty="0" err="1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generalism</a:t>
            </a: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Trust wide initiative during learning disability week</a:t>
            </a:r>
          </a:p>
          <a:p>
            <a:pPr marL="685731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Dedicated and tailored to each clinical area throughout the week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PGCert via RCP/EHU</a:t>
            </a:r>
          </a:p>
          <a:p>
            <a:pPr marL="685731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410122"/>
            <a:ext cx="5442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Audit- </a:t>
            </a:r>
            <a:r>
              <a:rPr lang="en-US" sz="3200" b="1" i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redacted for sharing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35409" y="1134102"/>
            <a:ext cx="8673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E.g. DNACPR audits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Analgesia </a:t>
            </a:r>
            <a:endParaRPr lang="en-GB" sz="1400" i="1" dirty="0"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65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253102" y="410122"/>
            <a:ext cx="2552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Governance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33A35-5398-2040-A707-D97117D75873}"/>
              </a:ext>
            </a:extLst>
          </p:cNvPr>
          <p:cNvSpPr txBox="1"/>
          <p:nvPr/>
        </p:nvSpPr>
        <p:spPr>
          <a:xfrm>
            <a:off x="253103" y="1090795"/>
            <a:ext cx="7597555" cy="2222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Complaints, safeguarding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Annual reports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1800" b="1" i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Graph redacted for sharing</a:t>
            </a:r>
          </a:p>
        </p:txBody>
      </p:sp>
    </p:spTree>
    <p:extLst>
      <p:ext uri="{BB962C8B-B14F-4D97-AF65-F5344CB8AC3E}">
        <p14:creationId xmlns:p14="http://schemas.microsoft.com/office/powerpoint/2010/main" val="182730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6CFC5-A2C2-6A95-D2CA-ED2957BCA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646892E-0363-CEEB-22E9-BA79109208A4}"/>
              </a:ext>
            </a:extLst>
          </p:cNvPr>
          <p:cNvSpPr txBox="1"/>
          <p:nvPr/>
        </p:nvSpPr>
        <p:spPr>
          <a:xfrm>
            <a:off x="253102" y="179463"/>
            <a:ext cx="6856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Academic/ research/ collaboration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09CC82-2784-237D-8959-8506C6339D9A}"/>
              </a:ext>
            </a:extLst>
          </p:cNvPr>
          <p:cNvSpPr txBox="1"/>
          <p:nvPr/>
        </p:nvSpPr>
        <p:spPr>
          <a:xfrm>
            <a:off x="253103" y="769547"/>
            <a:ext cx="759755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BTS guidance on CAP in people with a learning disability </a:t>
            </a:r>
            <a:r>
              <a:rPr lang="en-GB" sz="1800" dirty="0">
                <a:hlinkClick r:id="rId3"/>
              </a:rPr>
              <a:t>CAP in people with learning disability</a:t>
            </a:r>
            <a:endParaRPr lang="en-GB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Guidance on constipation </a:t>
            </a:r>
            <a:r>
              <a:rPr lang="en-GB" sz="1800" dirty="0">
                <a:hlinkClick r:id="rId4"/>
              </a:rPr>
              <a:t>Laxative use in adults with intellectual disabilities: development of prescribing guidelines | </a:t>
            </a:r>
            <a:r>
              <a:rPr lang="en-GB" sz="1800" dirty="0" err="1">
                <a:hlinkClick r:id="rId4"/>
              </a:rPr>
              <a:t>BJPsych</a:t>
            </a:r>
            <a:r>
              <a:rPr lang="en-GB" sz="1800" dirty="0">
                <a:hlinkClick r:id="rId4"/>
              </a:rPr>
              <a:t> Open | Cambridge Core</a:t>
            </a:r>
            <a:endParaRPr lang="en-GB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NHSE MCA guidance </a:t>
            </a:r>
            <a:r>
              <a:rPr lang="en-GB" sz="1800" dirty="0">
                <a:hlinkClick r:id="rId5"/>
              </a:rPr>
              <a:t>NHS England » Guidance to support implementation of the Mental Capacity Act in all NHS commissioned settings for adults with a learning disability</a:t>
            </a:r>
            <a:endParaRPr lang="en-GB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NCEPOD </a:t>
            </a:r>
            <a:r>
              <a:rPr lang="en-GB" sz="1800" dirty="0">
                <a:hlinkClick r:id="rId6"/>
              </a:rPr>
              <a:t>A review of the quality of care provided to adults with a learning disability when admitted to hospital acutely unwell.</a:t>
            </a:r>
            <a:endParaRPr lang="en-GB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b="1" dirty="0">
              <a:solidFill>
                <a:srgbClr val="41B6E6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b="1" dirty="0">
                <a:solidFill>
                  <a:srgbClr val="41B6E6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RCP conferences</a:t>
            </a:r>
          </a:p>
        </p:txBody>
      </p:sp>
    </p:spTree>
    <p:extLst>
      <p:ext uri="{BB962C8B-B14F-4D97-AF65-F5344CB8AC3E}">
        <p14:creationId xmlns:p14="http://schemas.microsoft.com/office/powerpoint/2010/main" val="413573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5466362-2756-9741-8C0C-026417C1D137}"/>
              </a:ext>
            </a:extLst>
          </p:cNvPr>
          <p:cNvSpPr txBox="1"/>
          <p:nvPr/>
        </p:nvSpPr>
        <p:spPr>
          <a:xfrm>
            <a:off x="348966" y="1428803"/>
            <a:ext cx="482392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Thank you for listening.</a:t>
            </a:r>
          </a:p>
          <a:p>
            <a:endParaRPr lang="en-US" sz="2800" b="1" dirty="0">
              <a:solidFill>
                <a:srgbClr val="005EB8"/>
              </a:solidFill>
              <a:latin typeface="Arial" panose="020B0604020202020204" pitchFamily="34" charset="0"/>
              <a:ea typeface="Nunito Bold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005EB8"/>
                </a:solidFill>
                <a:latin typeface="Arial" panose="020B0604020202020204" pitchFamily="34" charset="0"/>
                <a:ea typeface="Nunito Bold" charset="0"/>
                <a:cs typeface="Arial" panose="020B0604020202020204" pitchFamily="34" charset="0"/>
              </a:rPr>
              <a:t>Qs in the chat or email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052" y="1161741"/>
            <a:ext cx="3686923" cy="37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04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39718</TotalTime>
  <Words>787</Words>
  <Application>Microsoft Office PowerPoint</Application>
  <PresentationFormat>On-screen Show (16:9)</PresentationFormat>
  <Paragraphs>128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Calibri Light</vt:lpstr>
      <vt:lpstr>Frutiger LT Std 45 Light</vt:lpstr>
      <vt:lpstr>Roboto</vt:lpstr>
      <vt:lpstr>Roboto Regular</vt:lpstr>
      <vt:lpstr>Wingdings</vt:lpstr>
      <vt:lpstr>3_Office Theme</vt:lpstr>
      <vt:lpstr>2_Office Theme</vt:lpstr>
      <vt:lpstr>1_Office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 Wadhia</dc:creator>
  <cp:lastModifiedBy>ANNESLEY, Charlotte (ROYAL FREE LONDON NHS FOUNDATION TRUST)</cp:lastModifiedBy>
  <cp:revision>6158</cp:revision>
  <cp:lastPrinted>2024-02-13T09:31:34Z</cp:lastPrinted>
  <dcterms:created xsi:type="dcterms:W3CDTF">2014-11-12T21:47:38Z</dcterms:created>
  <dcterms:modified xsi:type="dcterms:W3CDTF">2026-09-07T12:07:28Z</dcterms:modified>
</cp:coreProperties>
</file>