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5" r:id="rId1"/>
    <p:sldMasterId id="2147484970" r:id="rId2"/>
    <p:sldMasterId id="2147484062" r:id="rId3"/>
    <p:sldMasterId id="2147484958" r:id="rId4"/>
    <p:sldMasterId id="2147484982" r:id="rId5"/>
    <p:sldMasterId id="2147484984" r:id="rId6"/>
  </p:sldMasterIdLst>
  <p:notesMasterIdLst>
    <p:notesMasterId r:id="rId31"/>
  </p:notesMasterIdLst>
  <p:handoutMasterIdLst>
    <p:handoutMasterId r:id="rId32"/>
  </p:handoutMasterIdLst>
  <p:sldIdLst>
    <p:sldId id="2145708127" r:id="rId7"/>
    <p:sldId id="1211" r:id="rId8"/>
    <p:sldId id="1212" r:id="rId9"/>
    <p:sldId id="2145708161" r:id="rId10"/>
    <p:sldId id="864" r:id="rId11"/>
    <p:sldId id="2145708156" r:id="rId12"/>
    <p:sldId id="1228" r:id="rId13"/>
    <p:sldId id="2145708116" r:id="rId14"/>
    <p:sldId id="2145708119" r:id="rId15"/>
    <p:sldId id="1230" r:id="rId16"/>
    <p:sldId id="885" r:id="rId17"/>
    <p:sldId id="2145708091" r:id="rId18"/>
    <p:sldId id="897" r:id="rId19"/>
    <p:sldId id="1351" r:id="rId20"/>
    <p:sldId id="1340" r:id="rId21"/>
    <p:sldId id="1391" r:id="rId22"/>
    <p:sldId id="1348" r:id="rId23"/>
    <p:sldId id="898" r:id="rId24"/>
    <p:sldId id="2145708123" r:id="rId25"/>
    <p:sldId id="2145708175" r:id="rId26"/>
    <p:sldId id="2145708176" r:id="rId27"/>
    <p:sldId id="1220" r:id="rId28"/>
    <p:sldId id="2145708118" r:id="rId29"/>
    <p:sldId id="1221" r:id="rId30"/>
  </p:sldIdLst>
  <p:sldSz cx="12192000" cy="6858000"/>
  <p:notesSz cx="6797675" cy="9926638"/>
  <p:custDataLst>
    <p:tags r:id="rId33"/>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3749"/>
    <a:srgbClr val="FA9600"/>
    <a:srgbClr val="404040"/>
    <a:srgbClr val="FF7809"/>
    <a:srgbClr val="36455C"/>
    <a:srgbClr val="465A78"/>
    <a:srgbClr val="005A9E"/>
    <a:srgbClr val="3C643C"/>
    <a:srgbClr val="002364"/>
    <a:srgbClr val="FD2C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0949" autoAdjust="0"/>
  </p:normalViewPr>
  <p:slideViewPr>
    <p:cSldViewPr snapToGrid="0">
      <p:cViewPr varScale="1">
        <p:scale>
          <a:sx n="51" d="100"/>
          <a:sy n="51" d="100"/>
        </p:scale>
        <p:origin x="632" y="40"/>
      </p:cViewPr>
      <p:guideLst>
        <p:guide orient="horz" pos="2160"/>
        <p:guide pos="3840"/>
      </p:guideLst>
    </p:cSldViewPr>
  </p:slideViewPr>
  <p:outlineViewPr>
    <p:cViewPr>
      <p:scale>
        <a:sx n="33" d="100"/>
        <a:sy n="33" d="100"/>
      </p:scale>
      <p:origin x="0" y="-5088"/>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83" d="100"/>
          <a:sy n="83" d="100"/>
        </p:scale>
        <p:origin x="484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4370" name="Rectangle 2"/>
          <p:cNvSpPr>
            <a:spLocks noGrp="1" noChangeArrowheads="1"/>
          </p:cNvSpPr>
          <p:nvPr>
            <p:ph type="hdr" sz="quarter"/>
          </p:nvPr>
        </p:nvSpPr>
        <p:spPr bwMode="auto">
          <a:xfrm>
            <a:off x="2" y="4"/>
            <a:ext cx="2945955" cy="495675"/>
          </a:xfrm>
          <a:prstGeom prst="rect">
            <a:avLst/>
          </a:prstGeom>
          <a:noFill/>
          <a:ln w="9525">
            <a:noFill/>
            <a:miter lim="800000"/>
            <a:headEnd/>
            <a:tailEnd/>
          </a:ln>
          <a:effectLst/>
        </p:spPr>
        <p:txBody>
          <a:bodyPr vert="horz" wrap="square" lIns="91870" tIns="45935" rIns="91870" bIns="45935" numCol="1" anchor="t" anchorCtr="0" compatLnSpc="1">
            <a:prstTxWarp prst="textNoShape">
              <a:avLst/>
            </a:prstTxWarp>
          </a:bodyPr>
          <a:lstStyle>
            <a:lvl1pPr>
              <a:defRPr sz="1200"/>
            </a:lvl1pPr>
          </a:lstStyle>
          <a:p>
            <a:pPr>
              <a:defRPr/>
            </a:pPr>
            <a:endParaRPr lang="en-US" dirty="0"/>
          </a:p>
        </p:txBody>
      </p:sp>
      <p:sp>
        <p:nvSpPr>
          <p:cNvPr id="314371" name="Rectangle 3"/>
          <p:cNvSpPr>
            <a:spLocks noGrp="1" noChangeArrowheads="1"/>
          </p:cNvSpPr>
          <p:nvPr>
            <p:ph type="dt" sz="quarter" idx="1"/>
          </p:nvPr>
        </p:nvSpPr>
        <p:spPr bwMode="auto">
          <a:xfrm>
            <a:off x="3850246" y="4"/>
            <a:ext cx="2945955" cy="495675"/>
          </a:xfrm>
          <a:prstGeom prst="rect">
            <a:avLst/>
          </a:prstGeom>
          <a:noFill/>
          <a:ln w="9525">
            <a:noFill/>
            <a:miter lim="800000"/>
            <a:headEnd/>
            <a:tailEnd/>
          </a:ln>
          <a:effectLst/>
        </p:spPr>
        <p:txBody>
          <a:bodyPr vert="horz" wrap="square" lIns="91870" tIns="45935" rIns="91870" bIns="45935" numCol="1" anchor="t" anchorCtr="0" compatLnSpc="1">
            <a:prstTxWarp prst="textNoShape">
              <a:avLst/>
            </a:prstTxWarp>
          </a:bodyPr>
          <a:lstStyle>
            <a:lvl1pPr algn="r">
              <a:defRPr sz="1200"/>
            </a:lvl1pPr>
          </a:lstStyle>
          <a:p>
            <a:pPr>
              <a:defRPr/>
            </a:pPr>
            <a:endParaRPr lang="en-US" dirty="0"/>
          </a:p>
        </p:txBody>
      </p:sp>
      <p:sp>
        <p:nvSpPr>
          <p:cNvPr id="314372" name="Rectangle 4"/>
          <p:cNvSpPr>
            <a:spLocks noGrp="1" noChangeArrowheads="1"/>
          </p:cNvSpPr>
          <p:nvPr>
            <p:ph type="ftr" sz="quarter" idx="2"/>
          </p:nvPr>
        </p:nvSpPr>
        <p:spPr bwMode="auto">
          <a:xfrm>
            <a:off x="2" y="9429325"/>
            <a:ext cx="2945955" cy="495675"/>
          </a:xfrm>
          <a:prstGeom prst="rect">
            <a:avLst/>
          </a:prstGeom>
          <a:noFill/>
          <a:ln w="9525">
            <a:noFill/>
            <a:miter lim="800000"/>
            <a:headEnd/>
            <a:tailEnd/>
          </a:ln>
          <a:effectLst/>
        </p:spPr>
        <p:txBody>
          <a:bodyPr vert="horz" wrap="square" lIns="91870" tIns="45935" rIns="91870" bIns="45935" numCol="1" anchor="b" anchorCtr="0" compatLnSpc="1">
            <a:prstTxWarp prst="textNoShape">
              <a:avLst/>
            </a:prstTxWarp>
          </a:bodyPr>
          <a:lstStyle>
            <a:lvl1pPr>
              <a:defRPr sz="1200"/>
            </a:lvl1pPr>
          </a:lstStyle>
          <a:p>
            <a:pPr>
              <a:defRPr/>
            </a:pPr>
            <a:endParaRPr lang="en-US" dirty="0"/>
          </a:p>
        </p:txBody>
      </p:sp>
      <p:sp>
        <p:nvSpPr>
          <p:cNvPr id="314373" name="Rectangle 5"/>
          <p:cNvSpPr>
            <a:spLocks noGrp="1" noChangeArrowheads="1"/>
          </p:cNvSpPr>
          <p:nvPr>
            <p:ph type="sldNum" sz="quarter" idx="3"/>
          </p:nvPr>
        </p:nvSpPr>
        <p:spPr bwMode="auto">
          <a:xfrm>
            <a:off x="3850246" y="9429325"/>
            <a:ext cx="2945955" cy="495675"/>
          </a:xfrm>
          <a:prstGeom prst="rect">
            <a:avLst/>
          </a:prstGeom>
          <a:noFill/>
          <a:ln w="9525">
            <a:noFill/>
            <a:miter lim="800000"/>
            <a:headEnd/>
            <a:tailEnd/>
          </a:ln>
          <a:effectLst/>
        </p:spPr>
        <p:txBody>
          <a:bodyPr vert="horz" wrap="square" lIns="91870" tIns="45935" rIns="91870" bIns="45935" numCol="1" anchor="b" anchorCtr="0" compatLnSpc="1">
            <a:prstTxWarp prst="textNoShape">
              <a:avLst/>
            </a:prstTxWarp>
          </a:bodyPr>
          <a:lstStyle>
            <a:lvl1pPr algn="r">
              <a:defRPr sz="1200"/>
            </a:lvl1pPr>
          </a:lstStyle>
          <a:p>
            <a:pPr>
              <a:defRPr/>
            </a:pPr>
            <a:fld id="{75333EF8-9F09-4969-B2D6-719E32D7DCCC}" type="slidenum">
              <a:rPr lang="en-US"/>
              <a:pPr>
                <a:defRPr/>
              </a:pPr>
              <a:t>‹#›</a:t>
            </a:fld>
            <a:endParaRPr lang="en-US" dirty="0"/>
          </a:p>
        </p:txBody>
      </p:sp>
    </p:spTree>
    <p:extLst>
      <p:ext uri="{BB962C8B-B14F-4D97-AF65-F5344CB8AC3E}">
        <p14:creationId xmlns:p14="http://schemas.microsoft.com/office/powerpoint/2010/main" val="9132466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2" y="4"/>
            <a:ext cx="2945955" cy="495675"/>
          </a:xfrm>
          <a:prstGeom prst="rect">
            <a:avLst/>
          </a:prstGeom>
          <a:noFill/>
          <a:ln w="9525">
            <a:noFill/>
            <a:miter lim="800000"/>
            <a:headEnd/>
            <a:tailEnd/>
          </a:ln>
          <a:effectLst/>
        </p:spPr>
        <p:txBody>
          <a:bodyPr vert="horz" wrap="square" lIns="97115" tIns="48558" rIns="97115" bIns="48558" numCol="1" anchor="t" anchorCtr="0" compatLnSpc="1">
            <a:prstTxWarp prst="textNoShape">
              <a:avLst/>
            </a:prstTxWarp>
          </a:bodyPr>
          <a:lstStyle>
            <a:lvl1pPr defTabSz="971332">
              <a:defRPr sz="1300"/>
            </a:lvl1pPr>
          </a:lstStyle>
          <a:p>
            <a:pPr>
              <a:defRPr/>
            </a:pPr>
            <a:endParaRPr lang="en-US" dirty="0"/>
          </a:p>
        </p:txBody>
      </p:sp>
      <p:sp>
        <p:nvSpPr>
          <p:cNvPr id="3075" name="Rectangle 3"/>
          <p:cNvSpPr>
            <a:spLocks noGrp="1" noChangeArrowheads="1"/>
          </p:cNvSpPr>
          <p:nvPr>
            <p:ph type="dt" idx="1"/>
          </p:nvPr>
        </p:nvSpPr>
        <p:spPr bwMode="auto">
          <a:xfrm>
            <a:off x="3850246" y="4"/>
            <a:ext cx="2945955" cy="495675"/>
          </a:xfrm>
          <a:prstGeom prst="rect">
            <a:avLst/>
          </a:prstGeom>
          <a:noFill/>
          <a:ln w="9525">
            <a:noFill/>
            <a:miter lim="800000"/>
            <a:headEnd/>
            <a:tailEnd/>
          </a:ln>
          <a:effectLst/>
        </p:spPr>
        <p:txBody>
          <a:bodyPr vert="horz" wrap="square" lIns="97115" tIns="48558" rIns="97115" bIns="48558" numCol="1" anchor="t" anchorCtr="0" compatLnSpc="1">
            <a:prstTxWarp prst="textNoShape">
              <a:avLst/>
            </a:prstTxWarp>
          </a:bodyPr>
          <a:lstStyle>
            <a:lvl1pPr algn="r" defTabSz="971332">
              <a:defRPr sz="1300"/>
            </a:lvl1pPr>
          </a:lstStyle>
          <a:p>
            <a:pPr>
              <a:defRPr/>
            </a:pPr>
            <a:endParaRPr lang="en-US" dirty="0"/>
          </a:p>
        </p:txBody>
      </p:sp>
      <p:sp>
        <p:nvSpPr>
          <p:cNvPr id="105476" name="Rectangle 4"/>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headEnd/>
            <a:tailEnd/>
          </a:ln>
        </p:spPr>
        <p:txBody>
          <a:bodyPr/>
          <a:lstStyle/>
          <a:p>
            <a:endParaRPr lang="en-US"/>
          </a:p>
        </p:txBody>
      </p:sp>
      <p:sp>
        <p:nvSpPr>
          <p:cNvPr id="3077" name="Rectangle 5"/>
          <p:cNvSpPr>
            <a:spLocks noGrp="1" noChangeArrowheads="1"/>
          </p:cNvSpPr>
          <p:nvPr>
            <p:ph type="body" sz="quarter" idx="3"/>
          </p:nvPr>
        </p:nvSpPr>
        <p:spPr bwMode="auto">
          <a:xfrm>
            <a:off x="680064" y="4715485"/>
            <a:ext cx="5437550" cy="4466001"/>
          </a:xfrm>
          <a:prstGeom prst="rect">
            <a:avLst/>
          </a:prstGeom>
          <a:noFill/>
          <a:ln w="9525">
            <a:noFill/>
            <a:miter lim="800000"/>
            <a:headEnd/>
            <a:tailEnd/>
          </a:ln>
          <a:effectLst/>
        </p:spPr>
        <p:txBody>
          <a:bodyPr vert="horz" wrap="square" lIns="97115" tIns="48558" rIns="97115" bIns="4855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2" y="9429325"/>
            <a:ext cx="2945955" cy="495675"/>
          </a:xfrm>
          <a:prstGeom prst="rect">
            <a:avLst/>
          </a:prstGeom>
          <a:noFill/>
          <a:ln w="9525">
            <a:noFill/>
            <a:miter lim="800000"/>
            <a:headEnd/>
            <a:tailEnd/>
          </a:ln>
          <a:effectLst/>
        </p:spPr>
        <p:txBody>
          <a:bodyPr vert="horz" wrap="square" lIns="97115" tIns="48558" rIns="97115" bIns="48558" numCol="1" anchor="b" anchorCtr="0" compatLnSpc="1">
            <a:prstTxWarp prst="textNoShape">
              <a:avLst/>
            </a:prstTxWarp>
          </a:bodyPr>
          <a:lstStyle>
            <a:lvl1pPr defTabSz="971332">
              <a:defRPr sz="1300"/>
            </a:lvl1pPr>
          </a:lstStyle>
          <a:p>
            <a:pPr>
              <a:defRPr/>
            </a:pPr>
            <a:endParaRPr lang="en-US" dirty="0"/>
          </a:p>
        </p:txBody>
      </p:sp>
      <p:sp>
        <p:nvSpPr>
          <p:cNvPr id="3079" name="Rectangle 7"/>
          <p:cNvSpPr>
            <a:spLocks noGrp="1" noChangeArrowheads="1"/>
          </p:cNvSpPr>
          <p:nvPr>
            <p:ph type="sldNum" sz="quarter" idx="5"/>
          </p:nvPr>
        </p:nvSpPr>
        <p:spPr bwMode="auto">
          <a:xfrm>
            <a:off x="3850246" y="9429325"/>
            <a:ext cx="2945955" cy="495675"/>
          </a:xfrm>
          <a:prstGeom prst="rect">
            <a:avLst/>
          </a:prstGeom>
          <a:noFill/>
          <a:ln w="9525">
            <a:noFill/>
            <a:miter lim="800000"/>
            <a:headEnd/>
            <a:tailEnd/>
          </a:ln>
          <a:effectLst/>
        </p:spPr>
        <p:txBody>
          <a:bodyPr vert="horz" wrap="square" lIns="97115" tIns="48558" rIns="97115" bIns="48558" numCol="1" anchor="b" anchorCtr="0" compatLnSpc="1">
            <a:prstTxWarp prst="textNoShape">
              <a:avLst/>
            </a:prstTxWarp>
          </a:bodyPr>
          <a:lstStyle>
            <a:lvl1pPr algn="r" defTabSz="971332">
              <a:defRPr sz="1300"/>
            </a:lvl1pPr>
          </a:lstStyle>
          <a:p>
            <a:pPr>
              <a:defRPr/>
            </a:pPr>
            <a:fld id="{8DBEF788-9E68-4066-9B41-CD750E53A6C1}" type="slidenum">
              <a:rPr lang="en-US"/>
              <a:pPr>
                <a:defRPr/>
              </a:pPr>
              <a:t>‹#›</a:t>
            </a:fld>
            <a:endParaRPr lang="en-US" dirty="0"/>
          </a:p>
        </p:txBody>
      </p:sp>
    </p:spTree>
    <p:extLst>
      <p:ext uri="{BB962C8B-B14F-4D97-AF65-F5344CB8AC3E}">
        <p14:creationId xmlns:p14="http://schemas.microsoft.com/office/powerpoint/2010/main" val="16091061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digital.nhs.uk/services/reasonable-adjustment-fla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B7C59-F27A-6842-85B7-B8D3F2E10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733838-4C09-85E4-062E-E8F7CBFDE3B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A1AF66F-D9F6-0C8D-6980-A14810D8AE9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23C3D2-6A3C-5560-63EA-C78AE9A53A94}"/>
              </a:ext>
            </a:extLst>
          </p:cNvPr>
          <p:cNvSpPr>
            <a:spLocks noGrp="1"/>
          </p:cNvSpPr>
          <p:nvPr>
            <p:ph type="sldNum" sz="quarter" idx="5"/>
          </p:nvPr>
        </p:nvSpPr>
        <p:spPr/>
        <p:txBody>
          <a:bodyPr/>
          <a:lstStyle/>
          <a:p>
            <a:pPr marL="0" marR="0" lvl="0" indent="0" algn="r" defTabSz="971332" rtl="0" eaLnBrk="1" fontAlgn="base" latinLnBrk="0" hangingPunct="1">
              <a:lnSpc>
                <a:spcPct val="100000"/>
              </a:lnSpc>
              <a:spcBef>
                <a:spcPct val="0"/>
              </a:spcBef>
              <a:spcAft>
                <a:spcPct val="0"/>
              </a:spcAft>
              <a:buClrTx/>
              <a:buSzTx/>
              <a:buFontTx/>
              <a:buNone/>
              <a:tabLst/>
              <a:defRPr/>
            </a:pPr>
            <a:fld id="{8DBEF788-9E68-4066-9B41-CD750E53A6C1}" type="slidenum">
              <a:rPr kumimoji="0" lang="en-US"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71332" rtl="0" eaLnBrk="1" fontAlgn="base" latinLnBrk="0" hangingPunct="1">
                <a:lnSpc>
                  <a:spcPct val="100000"/>
                </a:lnSpc>
                <a:spcBef>
                  <a:spcPct val="0"/>
                </a:spcBef>
                <a:spcAft>
                  <a:spcPct val="0"/>
                </a:spcAft>
                <a:buClrTx/>
                <a:buSzTx/>
                <a:buFontTx/>
                <a:buNone/>
                <a:tabLst/>
                <a:defRPr/>
              </a:pPr>
              <a:t>1</a:t>
            </a:fld>
            <a:endParaRPr kumimoji="0" lang="en-US"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46033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dirty="0"/>
              <a:t>Patients were identified retrospectively</a:t>
            </a:r>
          </a:p>
          <a:p>
            <a:r>
              <a:rPr lang="en-GB" dirty="0"/>
              <a:t>using F70-F79 ICD10 codes in any position at discharge and/or learning disability registers within the</a:t>
            </a:r>
          </a:p>
          <a:p>
            <a:r>
              <a:rPr lang="en-GB" dirty="0"/>
              <a:t>acute trust/health board</a:t>
            </a:r>
          </a:p>
          <a:p>
            <a:r>
              <a:rPr lang="en-GB" sz="1200" kern="1200" dirty="0">
                <a:solidFill>
                  <a:schemeClr val="tx1"/>
                </a:solidFill>
                <a:effectLst/>
                <a:latin typeface="Arial" charset="0"/>
                <a:ea typeface="+mn-ea"/>
                <a:cs typeface="+mn-cs"/>
              </a:rPr>
              <a:t>Excluded Patients admitted as a day case, including same day emergency care (SDEC) admissions, as there would</a:t>
            </a:r>
          </a:p>
          <a:p>
            <a:r>
              <a:rPr lang="en-GB" sz="1200" kern="1200" dirty="0">
                <a:solidFill>
                  <a:schemeClr val="tx1"/>
                </a:solidFill>
                <a:effectLst/>
                <a:latin typeface="Arial" charset="0"/>
                <a:ea typeface="+mn-ea"/>
                <a:cs typeface="+mn-cs"/>
              </a:rPr>
              <a:t>not be enough data to review.</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b="1" dirty="0">
                <a:solidFill>
                  <a:srgbClr val="000000"/>
                </a:solidFill>
                <a:latin typeface="Calibri" panose="020F0502020204030204" pitchFamily="34" charset="0"/>
                <a:cs typeface="Calibri" panose="020F0502020204030204" pitchFamily="34" charset="0"/>
              </a:rPr>
              <a:t>M</a:t>
            </a:r>
            <a:r>
              <a:rPr kumimoji="0" lang="en-US" altLang="en-US" sz="12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ean age was 53 and the median was 55-57  </a:t>
            </a:r>
            <a:r>
              <a:rPr kumimoji="0" lang="en-US" altLang="en-US" sz="120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compared to mean age of 69-71 in general population and median age of 70-72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mn-cs"/>
              </a:rPr>
              <a:t>Most patients (95%) in study were taking medications prior to admission to hospital with 32% patients prescribed ten or more medications. In nearly </a:t>
            </a:r>
            <a:r>
              <a:rPr kumimoji="0" lang="en-GB" sz="1200" b="1" i="0" u="none" strike="noStrike" kern="1200" cap="none" spc="0" normalizeH="0" baseline="0" noProof="0" dirty="0">
                <a:ln>
                  <a:noFill/>
                </a:ln>
                <a:solidFill>
                  <a:srgbClr val="000000"/>
                </a:solidFill>
                <a:effectLst/>
                <a:uLnTx/>
                <a:uFillTx/>
                <a:latin typeface="Calibri"/>
                <a:ea typeface="+mn-ea"/>
                <a:cs typeface="+mn-cs"/>
              </a:rPr>
              <a:t>60%, these were psychotropic medications </a:t>
            </a:r>
            <a:r>
              <a:rPr kumimoji="0" lang="en-GB" sz="1200" b="0" i="0" u="none" strike="noStrike" kern="1200" cap="none" spc="0" normalizeH="0" baseline="0" noProof="0" dirty="0">
                <a:ln>
                  <a:noFill/>
                </a:ln>
                <a:solidFill>
                  <a:srgbClr val="000000"/>
                </a:solidFill>
                <a:effectLst/>
                <a:uLnTx/>
                <a:uFillTx/>
                <a:latin typeface="Calibri"/>
                <a:ea typeface="+mn-ea"/>
                <a:cs typeface="+mn-cs"/>
              </a:rPr>
              <a:t>(unknown in 5) </a:t>
            </a:r>
            <a:r>
              <a:rPr kumimoji="0" lang="en-GB" sz="1200" b="1" i="0" u="none" strike="noStrike" kern="1200" cap="none" spc="0" normalizeH="0" baseline="0" noProof="0" dirty="0">
                <a:ln>
                  <a:noFill/>
                </a:ln>
                <a:solidFill>
                  <a:srgbClr val="000000"/>
                </a:solidFill>
                <a:effectLst/>
                <a:uLnTx/>
                <a:uFillTx/>
                <a:latin typeface="Calibri"/>
                <a:ea typeface="+mn-ea"/>
                <a:cs typeface="+mn-cs"/>
              </a:rPr>
              <a:t>Nearly 20% patients who were receiving antipsychotic medication</a:t>
            </a:r>
          </a:p>
          <a:p>
            <a:endParaRPr lang="en-GB" dirty="0"/>
          </a:p>
          <a:p>
            <a:endParaRPr lang="en-US" dirty="0"/>
          </a:p>
        </p:txBody>
      </p:sp>
      <p:sp>
        <p:nvSpPr>
          <p:cNvPr id="4" name="Slide Number Placeholder 3"/>
          <p:cNvSpPr>
            <a:spLocks noGrp="1"/>
          </p:cNvSpPr>
          <p:nvPr>
            <p:ph type="sldNum" sz="quarter" idx="5"/>
          </p:nvPr>
        </p:nvSpPr>
        <p:spPr/>
        <p:txBody>
          <a:bodyPr/>
          <a:lstStyle/>
          <a:p>
            <a:pPr>
              <a:defRPr/>
            </a:pPr>
            <a:fld id="{8DBEF788-9E68-4066-9B41-CD750E53A6C1}" type="slidenum">
              <a:rPr lang="en-US" smtClean="0"/>
              <a:pPr>
                <a:defRPr/>
              </a:pPr>
              <a:t>3</a:t>
            </a:fld>
            <a:endParaRPr lang="en-US" dirty="0"/>
          </a:p>
        </p:txBody>
      </p:sp>
    </p:spTree>
    <p:extLst>
      <p:ext uri="{BB962C8B-B14F-4D97-AF65-F5344CB8AC3E}">
        <p14:creationId xmlns:p14="http://schemas.microsoft.com/office/powerpoint/2010/main" val="217027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664C1-2BC2-F2E3-1F6A-937207F73A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9551B4-8391-7740-2D91-77F96B55C1B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FD859D2-7C5B-14BE-32FE-CD787A24EFD5}"/>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mn-cs"/>
              </a:rPr>
              <a:t>levels previously reported in 2022/23, indicating that 14.4% of patients with a learning disability were prescribed antipsychotics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Calibri"/>
              <a:ea typeface="+mn-ea"/>
              <a:cs typeface="+mn-cs"/>
            </a:endParaRPr>
          </a:p>
          <a:p>
            <a:endParaRPr lang="en-US" dirty="0"/>
          </a:p>
        </p:txBody>
      </p:sp>
      <p:sp>
        <p:nvSpPr>
          <p:cNvPr id="4" name="Slide Number Placeholder 3">
            <a:extLst>
              <a:ext uri="{FF2B5EF4-FFF2-40B4-BE49-F238E27FC236}">
                <a16:creationId xmlns:a16="http://schemas.microsoft.com/office/drawing/2014/main" id="{FD9D1A5D-902F-3FA0-2CAB-F358F6C58AD6}"/>
              </a:ext>
            </a:extLst>
          </p:cNvPr>
          <p:cNvSpPr>
            <a:spLocks noGrp="1"/>
          </p:cNvSpPr>
          <p:nvPr>
            <p:ph type="sldNum" sz="quarter" idx="5"/>
          </p:nvPr>
        </p:nvSpPr>
        <p:spPr/>
        <p:txBody>
          <a:bodyPr/>
          <a:lstStyle/>
          <a:p>
            <a:pPr marL="0" marR="0" lvl="0" indent="0" algn="r" defTabSz="971332" rtl="0" eaLnBrk="1" fontAlgn="base" latinLnBrk="0" hangingPunct="1">
              <a:lnSpc>
                <a:spcPct val="100000"/>
              </a:lnSpc>
              <a:spcBef>
                <a:spcPct val="0"/>
              </a:spcBef>
              <a:spcAft>
                <a:spcPct val="0"/>
              </a:spcAft>
              <a:buClrTx/>
              <a:buSzTx/>
              <a:buFontTx/>
              <a:buNone/>
              <a:tabLst/>
              <a:defRPr/>
            </a:pPr>
            <a:fld id="{8DBEF788-9E68-4066-9B41-CD750E53A6C1}" type="slidenum">
              <a:rPr kumimoji="0" lang="en-US"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71332" rtl="0" eaLnBrk="1" fontAlgn="base" latinLnBrk="0" hangingPunct="1">
                <a:lnSpc>
                  <a:spcPct val="100000"/>
                </a:lnSpc>
                <a:spcBef>
                  <a:spcPct val="0"/>
                </a:spcBef>
                <a:spcAft>
                  <a:spcPct val="0"/>
                </a:spcAft>
                <a:buClrTx/>
                <a:buSzTx/>
                <a:buFontTx/>
                <a:buNone/>
                <a:tabLst/>
                <a:defRPr/>
              </a:pPr>
              <a:t>4</a:t>
            </a:fld>
            <a:endParaRPr kumimoji="0" lang="en-US"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12589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0242E-DDF0-68CA-8D0C-00494B817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46370D-3D19-0A21-7FAF-5C906F00106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85370F8-5D18-74E1-595A-63BB4DE6439C}"/>
              </a:ext>
            </a:extLst>
          </p:cNvPr>
          <p:cNvSpPr>
            <a:spLocks noGrp="1"/>
          </p:cNvSpPr>
          <p:nvPr>
            <p:ph type="body" idx="1"/>
          </p:nvPr>
        </p:nvSpPr>
        <p:spPr/>
        <p:txBody>
          <a:bodyPr/>
          <a:lstStyle/>
          <a:p>
            <a:endParaRPr lang="en-GB" sz="1200" kern="1200" dirty="0">
              <a:solidFill>
                <a:schemeClr val="tx1"/>
              </a:solidFill>
              <a:effectLst/>
              <a:latin typeface="Arial" charset="0"/>
              <a:ea typeface="+mn-ea"/>
              <a:cs typeface="+mn-cs"/>
            </a:endParaRPr>
          </a:p>
          <a:p>
            <a:endParaRPr lang="en-GB" sz="1200" kern="1200" dirty="0">
              <a:solidFill>
                <a:schemeClr val="tx1"/>
              </a:solidFill>
              <a:effectLst/>
              <a:latin typeface="Arial" charset="0"/>
              <a:ea typeface="+mn-ea"/>
              <a:cs typeface="+mn-cs"/>
            </a:endParaRPr>
          </a:p>
          <a:p>
            <a:endParaRPr lang="en-GB" dirty="0"/>
          </a:p>
        </p:txBody>
      </p:sp>
      <p:sp>
        <p:nvSpPr>
          <p:cNvPr id="4" name="Slide Number Placeholder 3">
            <a:extLst>
              <a:ext uri="{FF2B5EF4-FFF2-40B4-BE49-F238E27FC236}">
                <a16:creationId xmlns:a16="http://schemas.microsoft.com/office/drawing/2014/main" id="{487DD1DE-C679-6B85-C810-A8859159B861}"/>
              </a:ext>
            </a:extLst>
          </p:cNvPr>
          <p:cNvSpPr>
            <a:spLocks noGrp="1"/>
          </p:cNvSpPr>
          <p:nvPr>
            <p:ph type="sldNum" sz="quarter" idx="5"/>
          </p:nvPr>
        </p:nvSpPr>
        <p:spPr/>
        <p:txBody>
          <a:bodyPr/>
          <a:lstStyle/>
          <a:p>
            <a:pPr>
              <a:defRPr/>
            </a:pPr>
            <a:fld id="{8DBEF788-9E68-4066-9B41-CD750E53A6C1}" type="slidenum">
              <a:rPr lang="en-US" smtClean="0"/>
              <a:pPr>
                <a:defRPr/>
              </a:pPr>
              <a:t>5</a:t>
            </a:fld>
            <a:endParaRPr lang="en-US" dirty="0"/>
          </a:p>
        </p:txBody>
      </p:sp>
    </p:spTree>
    <p:extLst>
      <p:ext uri="{BB962C8B-B14F-4D97-AF65-F5344CB8AC3E}">
        <p14:creationId xmlns:p14="http://schemas.microsoft.com/office/powerpoint/2010/main" val="2879957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Thanks to Alex Barclay and team</a:t>
            </a:r>
          </a:p>
        </p:txBody>
      </p:sp>
      <p:sp>
        <p:nvSpPr>
          <p:cNvPr id="4" name="Slide Number Placeholder 3"/>
          <p:cNvSpPr>
            <a:spLocks noGrp="1"/>
          </p:cNvSpPr>
          <p:nvPr>
            <p:ph type="sldNum" sz="quarter" idx="5"/>
          </p:nvPr>
        </p:nvSpPr>
        <p:spPr/>
        <p:txBody>
          <a:bodyPr/>
          <a:lstStyle/>
          <a:p>
            <a:pPr>
              <a:defRPr/>
            </a:pPr>
            <a:fld id="{8DBEF788-9E68-4066-9B41-CD750E53A6C1}" type="slidenum">
              <a:rPr lang="en-US" smtClean="0"/>
              <a:pPr>
                <a:defRPr/>
              </a:pPr>
              <a:t>8</a:t>
            </a:fld>
            <a:endParaRPr lang="en-US" dirty="0"/>
          </a:p>
        </p:txBody>
      </p:sp>
    </p:spTree>
    <p:extLst>
      <p:ext uri="{BB962C8B-B14F-4D97-AF65-F5344CB8AC3E}">
        <p14:creationId xmlns:p14="http://schemas.microsoft.com/office/powerpoint/2010/main" val="3869444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4C128-FDD6-467D-FA3F-2CD2B52C2D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2BD89-33F5-2DDF-FD15-772C92C7DD6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1E9241-3A3F-0F0F-F64D-C82B45004FAF}"/>
              </a:ext>
            </a:extLst>
          </p:cNvPr>
          <p:cNvSpPr>
            <a:spLocks noGrp="1"/>
          </p:cNvSpPr>
          <p:nvPr>
            <p:ph type="body" idx="1"/>
          </p:nvPr>
        </p:nvSpPr>
        <p:spPr/>
        <p:txBody>
          <a:bodyPr/>
          <a:lstStyle/>
          <a:p>
            <a:r>
              <a:rPr lang="en-GB" sz="1200" kern="1200" dirty="0">
                <a:solidFill>
                  <a:schemeClr val="tx1"/>
                </a:solidFill>
                <a:effectLst/>
                <a:latin typeface="Arial" charset="0"/>
                <a:ea typeface="+mn-ea"/>
                <a:cs typeface="+mn-cs"/>
              </a:rPr>
              <a:t>Background: Reasonable adjustments are the removal of barriers to care and are required under Equality Act of 2010</a:t>
            </a:r>
          </a:p>
          <a:p>
            <a:r>
              <a:rPr lang="en-GB" sz="1200" kern="1200" dirty="0">
                <a:solidFill>
                  <a:schemeClr val="tx1"/>
                </a:solidFill>
                <a:effectLst/>
                <a:latin typeface="Arial" charset="0"/>
                <a:ea typeface="+mn-ea"/>
                <a:cs typeface="+mn-cs"/>
              </a:rPr>
              <a:t>May be organisational eg disabled parking and accessible toilets and personal eg personal items such as toys or quieter room.</a:t>
            </a:r>
          </a:p>
          <a:p>
            <a:r>
              <a:rPr lang="en-GB" sz="1200" kern="1200" dirty="0">
                <a:solidFill>
                  <a:schemeClr val="tx1"/>
                </a:solidFill>
                <a:effectLst/>
                <a:latin typeface="Arial" charset="0"/>
                <a:ea typeface="+mn-ea"/>
                <a:cs typeface="+mn-cs"/>
              </a:rPr>
              <a:t>CQC ‘experiences of being in hospital highlighted people found it difficult to access care if reasonable adjustments to meet their individual needs were not made</a:t>
            </a:r>
          </a:p>
          <a:p>
            <a:r>
              <a:rPr lang="en-GB" sz="1200" kern="1200" dirty="0">
                <a:solidFill>
                  <a:schemeClr val="tx1"/>
                </a:solidFill>
                <a:effectLst/>
                <a:latin typeface="Arial" charset="0"/>
                <a:ea typeface="+mn-ea"/>
                <a:cs typeface="+mn-cs"/>
              </a:rPr>
              <a:t>Can be proactive </a:t>
            </a:r>
            <a:r>
              <a:rPr lang="en-GB" sz="1200" kern="1200" dirty="0" err="1">
                <a:solidFill>
                  <a:schemeClr val="tx1"/>
                </a:solidFill>
                <a:effectLst/>
                <a:latin typeface="Arial" charset="0"/>
                <a:ea typeface="+mn-ea"/>
                <a:cs typeface="+mn-cs"/>
              </a:rPr>
              <a:t>ie</a:t>
            </a:r>
            <a:r>
              <a:rPr lang="en-GB" sz="1200" kern="1200" dirty="0">
                <a:solidFill>
                  <a:schemeClr val="tx1"/>
                </a:solidFill>
                <a:effectLst/>
                <a:latin typeface="Arial" charset="0"/>
                <a:ea typeface="+mn-ea"/>
                <a:cs typeface="+mn-cs"/>
              </a:rPr>
              <a:t> know what is needed but also ask if others</a:t>
            </a:r>
          </a:p>
          <a:p>
            <a:endParaRPr lang="en-GB" sz="120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Arial" charset="0"/>
                <a:ea typeface="+mn-ea"/>
                <a:cs typeface="+mn-cs"/>
              </a:rPr>
              <a:t>1.Asking about RA reviewers ~43% and carers similar</a:t>
            </a:r>
          </a:p>
          <a:p>
            <a:r>
              <a:rPr lang="en-GB" sz="1200" kern="1200" dirty="0">
                <a:solidFill>
                  <a:schemeClr val="tx1"/>
                </a:solidFill>
                <a:effectLst/>
                <a:latin typeface="Arial" charset="0"/>
                <a:ea typeface="+mn-ea"/>
                <a:cs typeface="+mn-cs"/>
              </a:rPr>
              <a:t>2Making RA; TEACH most likely help and communication. Not just personal lacking also organisation eg only ~8% orgs always offer accessible information. However aware that with pressure on system not all RAs can be offered eg quiet space in busy ED or LD service overnight. RA more likely to be made it carers involved in discussions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Arial" charset="0"/>
                <a:ea typeface="+mn-ea"/>
                <a:cs typeface="+mn-cs"/>
              </a:rPr>
              <a:t>3. Sharing RA; . Only 116/199 (58.3%) organisations had a standardised approach to identify reasonable adjustments for patients with a learning disability. OQ: nearly 70% on digital record,~ 40% on digital admin system, ~30% in paper record, 20% had a pop up in acute hospitals electronic helps and reasonable adjustment flag will enable this to happen across organisations mentioned by 13% orgs.  </a:t>
            </a:r>
          </a:p>
          <a:p>
            <a:endParaRPr lang="en-GB" sz="1200" kern="1200" dirty="0">
              <a:solidFill>
                <a:schemeClr val="tx1"/>
              </a:solidFill>
              <a:effectLst/>
              <a:latin typeface="Arial" charset="0"/>
              <a:ea typeface="+mn-ea"/>
              <a:cs typeface="+mn-cs"/>
            </a:endParaRPr>
          </a:p>
          <a:p>
            <a:r>
              <a:rPr lang="en-GB" sz="1200" kern="1200" dirty="0">
                <a:solidFill>
                  <a:schemeClr val="tx1"/>
                </a:solidFill>
                <a:effectLst/>
                <a:latin typeface="Arial" charset="0"/>
                <a:ea typeface="+mn-ea"/>
                <a:cs typeface="+mn-cs"/>
              </a:rPr>
              <a:t>Examples:</a:t>
            </a:r>
          </a:p>
          <a:p>
            <a:r>
              <a:rPr lang="en-GB" sz="1200" kern="1200" dirty="0">
                <a:solidFill>
                  <a:schemeClr val="tx1"/>
                </a:solidFill>
                <a:effectLst/>
                <a:latin typeface="Arial" charset="0"/>
                <a:ea typeface="+mn-ea"/>
                <a:cs typeface="+mn-cs"/>
              </a:rPr>
              <a:t>Only 8% organisations consistently shared information in accessible formats and inconsistent for 70% ?? Potential for future to have national resource bank</a:t>
            </a:r>
          </a:p>
          <a:p>
            <a:r>
              <a:rPr lang="en-GB" sz="1200" kern="1200" dirty="0">
                <a:solidFill>
                  <a:schemeClr val="tx1"/>
                </a:solidFill>
                <a:effectLst/>
                <a:latin typeface="Arial" charset="0"/>
                <a:ea typeface="+mn-ea"/>
                <a:cs typeface="+mn-cs"/>
              </a:rPr>
              <a:t>Man with suspected PE; refused CT even though had been managed previously with reasonable adjustments: anticoagulation without confirmed diagnosis</a:t>
            </a:r>
          </a:p>
          <a:p>
            <a:r>
              <a:rPr lang="en-GB" sz="1200" kern="1200" dirty="0">
                <a:solidFill>
                  <a:schemeClr val="tx1"/>
                </a:solidFill>
                <a:effectLst/>
                <a:latin typeface="Arial" charset="0"/>
                <a:ea typeface="+mn-ea"/>
                <a:cs typeface="+mn-cs"/>
              </a:rPr>
              <a:t>Patient able to wait in room and not in lounge with others</a:t>
            </a:r>
          </a:p>
          <a:p>
            <a:r>
              <a:rPr lang="en-GB" sz="1200" kern="1200" dirty="0">
                <a:solidFill>
                  <a:schemeClr val="tx1"/>
                </a:solidFill>
                <a:effectLst/>
                <a:latin typeface="Arial" charset="0"/>
                <a:ea typeface="+mn-ea"/>
                <a:cs typeface="+mn-cs"/>
              </a:rPr>
              <a:t>Of the 24 patients who experienced a delay in the delivery of care, ten did not have any reasonable adjustments made during their admission; reviewers thought that</a:t>
            </a:r>
          </a:p>
          <a:p>
            <a:r>
              <a:rPr lang="en-GB" sz="1200" kern="1200" dirty="0">
                <a:solidFill>
                  <a:schemeClr val="tx1"/>
                </a:solidFill>
                <a:effectLst/>
                <a:latin typeface="Arial" charset="0"/>
                <a:ea typeface="+mn-ea"/>
                <a:cs typeface="+mn-cs"/>
              </a:rPr>
              <a:t>appropriate reasonable adjustments may have prevented these delays</a:t>
            </a:r>
          </a:p>
          <a:p>
            <a:endParaRPr lang="en-GB" sz="1200" kern="1200" dirty="0">
              <a:solidFill>
                <a:schemeClr val="tx1"/>
              </a:solidFill>
              <a:effectLst/>
              <a:latin typeface="Arial" charset="0"/>
              <a:ea typeface="+mn-ea"/>
              <a:cs typeface="+mn-cs"/>
            </a:endParaRPr>
          </a:p>
          <a:p>
            <a:endParaRPr lang="en-GB" dirty="0"/>
          </a:p>
        </p:txBody>
      </p:sp>
      <p:sp>
        <p:nvSpPr>
          <p:cNvPr id="4" name="Slide Number Placeholder 3">
            <a:extLst>
              <a:ext uri="{FF2B5EF4-FFF2-40B4-BE49-F238E27FC236}">
                <a16:creationId xmlns:a16="http://schemas.microsoft.com/office/drawing/2014/main" id="{CBD46950-11BF-C3AC-D3F2-EC888683AF73}"/>
              </a:ext>
            </a:extLst>
          </p:cNvPr>
          <p:cNvSpPr>
            <a:spLocks noGrp="1"/>
          </p:cNvSpPr>
          <p:nvPr>
            <p:ph type="sldNum" sz="quarter" idx="5"/>
          </p:nvPr>
        </p:nvSpPr>
        <p:spPr/>
        <p:txBody>
          <a:bodyPr/>
          <a:lstStyle/>
          <a:p>
            <a:pPr>
              <a:defRPr/>
            </a:pPr>
            <a:fld id="{8DBEF788-9E68-4066-9B41-CD750E53A6C1}" type="slidenum">
              <a:rPr lang="en-US" smtClean="0"/>
              <a:pPr>
                <a:defRPr/>
              </a:pPr>
              <a:t>9</a:t>
            </a:fld>
            <a:endParaRPr lang="en-US" dirty="0"/>
          </a:p>
        </p:txBody>
      </p:sp>
    </p:spTree>
    <p:extLst>
      <p:ext uri="{BB962C8B-B14F-4D97-AF65-F5344CB8AC3E}">
        <p14:creationId xmlns:p14="http://schemas.microsoft.com/office/powerpoint/2010/main" val="2011140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BCCF6-41DE-8755-D6FD-6DB586CF9B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F4EE4-86EC-4DC2-8AF0-0D9B77A9FAC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1E7BEF3-74C6-CC50-2DDE-18B12DB46115}"/>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n-ea"/>
                <a:cs typeface="+mn-cs"/>
                <a:hlinkClick r:id="rId3"/>
              </a:rPr>
              <a:t>https://digital.nhs.uk/services/reasonable-adjustment-flag</a:t>
            </a:r>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a:p>
            <a:endParaRPr lang="en-US" dirty="0"/>
          </a:p>
        </p:txBody>
      </p:sp>
      <p:sp>
        <p:nvSpPr>
          <p:cNvPr id="4" name="Slide Number Placeholder 3">
            <a:extLst>
              <a:ext uri="{FF2B5EF4-FFF2-40B4-BE49-F238E27FC236}">
                <a16:creationId xmlns:a16="http://schemas.microsoft.com/office/drawing/2014/main" id="{A183718A-1F44-E934-8E15-F6F19227D344}"/>
              </a:ext>
            </a:extLst>
          </p:cNvPr>
          <p:cNvSpPr>
            <a:spLocks noGrp="1"/>
          </p:cNvSpPr>
          <p:nvPr>
            <p:ph type="sldNum" sz="quarter" idx="5"/>
          </p:nvPr>
        </p:nvSpPr>
        <p:spPr/>
        <p:txBody>
          <a:bodyPr/>
          <a:lstStyle/>
          <a:p>
            <a:pPr>
              <a:defRPr/>
            </a:pPr>
            <a:fld id="{8DBEF788-9E68-4066-9B41-CD750E53A6C1}" type="slidenum">
              <a:rPr lang="en-US" smtClean="0"/>
              <a:pPr>
                <a:defRPr/>
              </a:pPr>
              <a:t>10</a:t>
            </a:fld>
            <a:endParaRPr lang="en-US" dirty="0"/>
          </a:p>
        </p:txBody>
      </p:sp>
    </p:spTree>
    <p:extLst>
      <p:ext uri="{BB962C8B-B14F-4D97-AF65-F5344CB8AC3E}">
        <p14:creationId xmlns:p14="http://schemas.microsoft.com/office/powerpoint/2010/main" val="2323187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B6BBF-CAF7-FEFD-213F-938987E6EC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F646EE-EDFB-3117-EBF3-37E3EA138BF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F47CCFB-78C7-A827-50B7-68CC709A8527}"/>
              </a:ext>
            </a:extLst>
          </p:cNvPr>
          <p:cNvSpPr>
            <a:spLocks noGrp="1"/>
          </p:cNvSpPr>
          <p:nvPr>
            <p:ph type="body" idx="1"/>
          </p:nvPr>
        </p:nvSpPr>
        <p:spPr/>
        <p:txBody>
          <a:bodyPr/>
          <a:lstStyle/>
          <a:p>
            <a:r>
              <a:rPr lang="en-GB" dirty="0"/>
              <a:t>Background; Mental capacity Act start with the same assumption that everyone has capacity to make a decision unless find otherwise so cant assume that people with a learning disability doesn’t have capacity as its decision specific eg very different saying if want  a cup of tea or agreeing to investigations. Some decisions may be straightforward but others more complex  and capacity should be assessed when there is reason to  doubt someone’s capacity to make a specific decision at at a specific time</a:t>
            </a:r>
          </a:p>
          <a:p>
            <a:endParaRPr lang="en-GB" dirty="0"/>
          </a:p>
          <a:p>
            <a:pPr marL="228600" indent="-228600">
              <a:buAutoNum type="arabicPeriod"/>
            </a:pPr>
            <a:r>
              <a:rPr lang="en-GB" dirty="0"/>
              <a:t>Did assessments take place?</a:t>
            </a:r>
          </a:p>
          <a:p>
            <a:pPr marL="228600" indent="-228600">
              <a:buAutoNum type="arabicPeriod"/>
            </a:pPr>
            <a:r>
              <a:rPr lang="en-GB" dirty="0"/>
              <a:t>Decision support tools available but lack of confidence amongst HCSP even if part of their role. Why is this and is this something that can be investigated. Know that 70% of decisions are recorded on electronic forms, nearly 50% paper and nearly 20% variable. If had had recent training more confident</a:t>
            </a:r>
          </a:p>
          <a:p>
            <a:pPr marL="228600" indent="-228600">
              <a:buAutoNum type="arabicPeriod"/>
            </a:pPr>
            <a:r>
              <a:rPr lang="en-GB" dirty="0"/>
              <a:t>Clinicians and reviewers made suggestions for improvements. NHSE has developed resources but currently paper based; could there be an electronic tool as part of the EPR supporting decision making and easily accessible by others. Area for research to fully understand lack of confidence</a:t>
            </a:r>
          </a:p>
          <a:p>
            <a:pPr marL="228600" indent="-228600">
              <a:buAutoNum type="arabicPeriod"/>
            </a:pPr>
            <a:endParaRPr lang="en-GB" dirty="0"/>
          </a:p>
          <a:p>
            <a:r>
              <a:rPr lang="en-GB" dirty="0"/>
              <a:t>Best interest decisions: </a:t>
            </a:r>
            <a:r>
              <a:rPr lang="en-GB" sz="1200" kern="1200" dirty="0">
                <a:solidFill>
                  <a:schemeClr val="tx1"/>
                </a:solidFill>
                <a:latin typeface="Arial" charset="0"/>
                <a:ea typeface="+mn-ea"/>
                <a:cs typeface="+mn-cs"/>
              </a:rPr>
              <a:t>76/366 (20.8%) patients who refused or declined investigations or treatment and </a:t>
            </a:r>
            <a:r>
              <a:rPr lang="en-GB" sz="1200" b="0" kern="1200" dirty="0">
                <a:solidFill>
                  <a:schemeClr val="tx1"/>
                </a:solidFill>
                <a:latin typeface="Arial" charset="0"/>
                <a:ea typeface="+mn-ea"/>
                <a:cs typeface="+mn-cs"/>
              </a:rPr>
              <a:t>concerns were expressed by reviewers that if patients refused treatment, the treatment or intervention was often stopped without consideration of mental capacity or best interests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Family and carers cannot make decisions on behalf of anyone else but can be part of the discussions</a:t>
            </a:r>
          </a:p>
          <a:p>
            <a:r>
              <a:rPr lang="en-GB" sz="1200" b="0" kern="1200" dirty="0">
                <a:solidFill>
                  <a:schemeClr val="tx1"/>
                </a:solidFill>
                <a:latin typeface="Arial" charset="0"/>
                <a:ea typeface="+mn-ea"/>
                <a:cs typeface="+mn-cs"/>
              </a:rPr>
              <a:t>Restrictive practice for 67/366 (18.3%) and not underpinned by DOLs in 39/67. Considered all chemical restraint appropriate</a:t>
            </a:r>
          </a:p>
          <a:p>
            <a:r>
              <a:rPr lang="en-GB" sz="1200" b="0" kern="1200" dirty="0">
                <a:solidFill>
                  <a:schemeClr val="tx1"/>
                </a:solidFill>
                <a:latin typeface="Arial" charset="0"/>
                <a:ea typeface="+mn-ea"/>
                <a:cs typeface="+mn-cs"/>
              </a:rPr>
              <a:t>Surgery; not specific Q re consent for surgery but formal assessment of capacity at any point during the admission for 36/76 patients who underwent surgery</a:t>
            </a:r>
          </a:p>
          <a:p>
            <a:r>
              <a:rPr lang="en-GB" sz="1200" b="0" kern="1200" dirty="0">
                <a:solidFill>
                  <a:schemeClr val="tx1"/>
                </a:solidFill>
                <a:latin typeface="Arial" charset="0"/>
                <a:ea typeface="+mn-ea"/>
                <a:cs typeface="+mn-cs"/>
              </a:rPr>
              <a:t>IMCA in 98% hospital and working hours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Surgery </a:t>
            </a:r>
            <a:r>
              <a:rPr lang="en-GB" sz="1200" kern="1200" dirty="0">
                <a:solidFill>
                  <a:schemeClr val="tx1"/>
                </a:solidFill>
                <a:latin typeface="Arial" charset="0"/>
                <a:ea typeface="+mn-ea"/>
                <a:cs typeface="+mn-cs"/>
              </a:rPr>
              <a:t>For patients who are unable to give consent, a Consent Form 4 is used which requires a statement of a best interests discussion as well as a documented mental capacity assessment. A Consent Form 1 is for patients who have capacity and will include some patients with a mild learning disability. It was not documented which form was used</a:t>
            </a:r>
          </a:p>
          <a:p>
            <a:endParaRPr lang="en-GB" dirty="0"/>
          </a:p>
        </p:txBody>
      </p:sp>
      <p:sp>
        <p:nvSpPr>
          <p:cNvPr id="4" name="Slide Number Placeholder 3">
            <a:extLst>
              <a:ext uri="{FF2B5EF4-FFF2-40B4-BE49-F238E27FC236}">
                <a16:creationId xmlns:a16="http://schemas.microsoft.com/office/drawing/2014/main" id="{2307B25D-F6AB-8423-65E4-2064C07E618C}"/>
              </a:ext>
            </a:extLst>
          </p:cNvPr>
          <p:cNvSpPr>
            <a:spLocks noGrp="1"/>
          </p:cNvSpPr>
          <p:nvPr>
            <p:ph type="sldNum" sz="quarter" idx="5"/>
          </p:nvPr>
        </p:nvSpPr>
        <p:spPr/>
        <p:txBody>
          <a:bodyPr/>
          <a:lstStyle/>
          <a:p>
            <a:pPr>
              <a:defRPr/>
            </a:pPr>
            <a:fld id="{8DBEF788-9E68-4066-9B41-CD750E53A6C1}" type="slidenum">
              <a:rPr lang="en-US" smtClean="0"/>
              <a:pPr>
                <a:defRPr/>
              </a:pPr>
              <a:t>11</a:t>
            </a:fld>
            <a:endParaRPr lang="en-US" dirty="0"/>
          </a:p>
        </p:txBody>
      </p:sp>
    </p:spTree>
    <p:extLst>
      <p:ext uri="{BB962C8B-B14F-4D97-AF65-F5344CB8AC3E}">
        <p14:creationId xmlns:p14="http://schemas.microsoft.com/office/powerpoint/2010/main" val="2801831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C34C8-AE9B-59DF-E830-E1EAA08874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686896-260D-1716-FAD8-BD0A9FA9E28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C34963F-29CD-D720-4F40-6CB667FB5C0B}"/>
              </a:ext>
            </a:extLst>
          </p:cNvPr>
          <p:cNvSpPr>
            <a:spLocks noGrp="1"/>
          </p:cNvSpPr>
          <p:nvPr>
            <p:ph type="body" idx="1"/>
          </p:nvPr>
        </p:nvSpPr>
        <p:spPr/>
        <p:txBody>
          <a:bodyPr/>
          <a:lstStyle/>
          <a:p>
            <a:r>
              <a:rPr lang="en-US" dirty="0"/>
              <a:t>QR code</a:t>
            </a:r>
          </a:p>
        </p:txBody>
      </p:sp>
      <p:sp>
        <p:nvSpPr>
          <p:cNvPr id="4" name="Slide Number Placeholder 3">
            <a:extLst>
              <a:ext uri="{FF2B5EF4-FFF2-40B4-BE49-F238E27FC236}">
                <a16:creationId xmlns:a16="http://schemas.microsoft.com/office/drawing/2014/main" id="{AFB4DC30-77FF-7765-7F40-7DC8B3C41F9F}"/>
              </a:ext>
            </a:extLst>
          </p:cNvPr>
          <p:cNvSpPr>
            <a:spLocks noGrp="1"/>
          </p:cNvSpPr>
          <p:nvPr>
            <p:ph type="sldNum" sz="quarter" idx="5"/>
          </p:nvPr>
        </p:nvSpPr>
        <p:spPr/>
        <p:txBody>
          <a:bodyPr/>
          <a:lstStyle/>
          <a:p>
            <a:pPr>
              <a:defRPr/>
            </a:pPr>
            <a:fld id="{8DBEF788-9E68-4066-9B41-CD750E53A6C1}" type="slidenum">
              <a:rPr lang="en-US" smtClean="0"/>
              <a:pPr>
                <a:defRPr/>
              </a:pPr>
              <a:t>12</a:t>
            </a:fld>
            <a:endParaRPr lang="en-US" dirty="0"/>
          </a:p>
        </p:txBody>
      </p:sp>
    </p:spTree>
    <p:extLst>
      <p:ext uri="{BB962C8B-B14F-4D97-AF65-F5344CB8AC3E}">
        <p14:creationId xmlns:p14="http://schemas.microsoft.com/office/powerpoint/2010/main" val="3809334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90951-5AB7-44DD-098B-F2BB429E85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E853B-56FE-9A0E-51F1-C2413DB509F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FCB142-F68D-5084-506E-8721BD75E285}"/>
              </a:ext>
            </a:extLst>
          </p:cNvPr>
          <p:cNvSpPr>
            <a:spLocks noGrp="1"/>
          </p:cNvSpPr>
          <p:nvPr>
            <p:ph type="body" idx="1"/>
          </p:nvPr>
        </p:nvSpPr>
        <p:spPr/>
        <p:txBody>
          <a:bodyPr/>
          <a:lstStyle/>
          <a:p>
            <a:r>
              <a:rPr lang="en-GB" dirty="0"/>
              <a:t>And where involvement was identified, this was inconsistent in just under half of cases </a:t>
            </a:r>
          </a:p>
          <a:p>
            <a:endParaRPr lang="en-GB" dirty="0"/>
          </a:p>
          <a:p>
            <a:r>
              <a:rPr lang="en-GB" dirty="0"/>
              <a:t>Hospitals feel they provide support to carers but in reality it is not happening (e.g. carers passport, access to toilet, meals, staying overnight) </a:t>
            </a:r>
          </a:p>
          <a:p>
            <a:endParaRPr lang="en-GB" dirty="0"/>
          </a:p>
          <a:p>
            <a:r>
              <a:rPr lang="en-GB" dirty="0"/>
              <a:t>Carers improved the quality of care </a:t>
            </a:r>
          </a:p>
          <a:p>
            <a:pPr marL="171450" indent="-171450">
              <a:buFontTx/>
              <a:buChar char="-"/>
            </a:pPr>
            <a:r>
              <a:rPr lang="en-GB" dirty="0"/>
              <a:t>Care twice as likely to be rated as good</a:t>
            </a:r>
          </a:p>
          <a:p>
            <a:pPr marL="171450" indent="-171450">
              <a:buFontTx/>
              <a:buChar char="-"/>
            </a:pPr>
            <a:r>
              <a:rPr lang="en-GB" dirty="0"/>
              <a:t>Challenges to gaining a full history was twice as likely when patients were unaccompanied</a:t>
            </a:r>
          </a:p>
          <a:p>
            <a:pPr marL="171450" indent="-171450">
              <a:buFontTx/>
              <a:buChar char="-"/>
            </a:pPr>
            <a:endParaRPr lang="en-GB" dirty="0"/>
          </a:p>
          <a:p>
            <a:pPr marL="0" indent="0">
              <a:buFontTx/>
              <a:buNone/>
            </a:pPr>
            <a:r>
              <a:rPr lang="en-GB" dirty="0"/>
              <a:t>The data show that involving patients and carers improves information gathering, supports communication, and is associated with better overall quality of care</a:t>
            </a:r>
          </a:p>
          <a:p>
            <a:pPr marL="0" indent="0">
              <a:buFontTx/>
              <a:buNone/>
            </a:pPr>
            <a:endParaRPr lang="en-GB" dirty="0"/>
          </a:p>
          <a:p>
            <a:pPr marL="0" indent="0">
              <a:buFontTx/>
              <a:buNone/>
            </a:pPr>
            <a:r>
              <a:rPr lang="en-GB" b="1" dirty="0"/>
              <a:t>Other bits </a:t>
            </a:r>
          </a:p>
          <a:p>
            <a:r>
              <a:rPr lang="en-GB" b="0" dirty="0"/>
              <a:t>Health passports – only around 30% of cases had evidence of a HC passport </a:t>
            </a:r>
          </a:p>
          <a:p>
            <a:endParaRPr lang="en-GB" dirty="0"/>
          </a:p>
          <a:p>
            <a:r>
              <a:rPr lang="en-GB" dirty="0"/>
              <a:t>Diagnostic overshadowing – twice as likely to be identified by reviews (7% vs 3%), presence of LD adversely affected care in around 1 in 5 cases (delayed diagnosis, delays to investigations, lack of reasonable adjustments) </a:t>
            </a:r>
          </a:p>
          <a:p>
            <a:endParaRPr lang="en-GB" dirty="0"/>
          </a:p>
          <a:p>
            <a:r>
              <a:rPr lang="en-GB" b="0" dirty="0"/>
              <a:t>DNACPR</a:t>
            </a:r>
            <a:r>
              <a:rPr lang="en-GB" b="1" dirty="0"/>
              <a:t> - </a:t>
            </a:r>
            <a:r>
              <a:rPr lang="en-GB" dirty="0"/>
              <a:t>The report identified examples where DNACPR decisions appeared to be influenced by the presence of a learning disability rather than a holistic assessment of the person's clinical condition, wishes, and prognosis </a:t>
            </a:r>
          </a:p>
          <a:p>
            <a:pPr marL="0" indent="0">
              <a:buFontTx/>
              <a:buNone/>
            </a:pPr>
            <a:endParaRPr lang="en-GB" dirty="0"/>
          </a:p>
          <a:p>
            <a:pPr marL="0" indent="0">
              <a:buFontTx/>
              <a:buNone/>
            </a:pPr>
            <a:endParaRPr lang="en-GB" dirty="0"/>
          </a:p>
          <a:p>
            <a:pPr marL="0" indent="0">
              <a:buFontTx/>
              <a:buNone/>
            </a:pPr>
            <a:endParaRPr lang="en-GB" dirty="0"/>
          </a:p>
        </p:txBody>
      </p:sp>
      <p:sp>
        <p:nvSpPr>
          <p:cNvPr id="4" name="Slide Number Placeholder 3">
            <a:extLst>
              <a:ext uri="{FF2B5EF4-FFF2-40B4-BE49-F238E27FC236}">
                <a16:creationId xmlns:a16="http://schemas.microsoft.com/office/drawing/2014/main" id="{5F63E9F6-4A6C-D4E0-04F0-6655AFFEB669}"/>
              </a:ext>
            </a:extLst>
          </p:cNvPr>
          <p:cNvSpPr>
            <a:spLocks noGrp="1"/>
          </p:cNvSpPr>
          <p:nvPr>
            <p:ph type="sldNum" sz="quarter" idx="5"/>
          </p:nvPr>
        </p:nvSpPr>
        <p:spPr/>
        <p:txBody>
          <a:bodyPr/>
          <a:lstStyle/>
          <a:p>
            <a:pPr>
              <a:defRPr/>
            </a:pPr>
            <a:fld id="{8DBEF788-9E68-4066-9B41-CD750E53A6C1}" type="slidenum">
              <a:rPr lang="en-US" smtClean="0"/>
              <a:pPr>
                <a:defRPr/>
              </a:pPr>
              <a:t>13</a:t>
            </a:fld>
            <a:endParaRPr lang="en-US" dirty="0"/>
          </a:p>
        </p:txBody>
      </p:sp>
    </p:spTree>
    <p:extLst>
      <p:ext uri="{BB962C8B-B14F-4D97-AF65-F5344CB8AC3E}">
        <p14:creationId xmlns:p14="http://schemas.microsoft.com/office/powerpoint/2010/main" val="3399387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Car parking most requested by carers but bottom of the list for organisations who put open visiting hours at the top</a:t>
            </a:r>
          </a:p>
          <a:p>
            <a:r>
              <a:rPr lang="en-US" dirty="0"/>
              <a:t>Carers only offered support in ~30%</a:t>
            </a:r>
          </a:p>
        </p:txBody>
      </p:sp>
      <p:sp>
        <p:nvSpPr>
          <p:cNvPr id="4" name="Slide Number Placeholder 3"/>
          <p:cNvSpPr>
            <a:spLocks noGrp="1"/>
          </p:cNvSpPr>
          <p:nvPr>
            <p:ph type="sldNum" sz="quarter" idx="5"/>
          </p:nvPr>
        </p:nvSpPr>
        <p:spPr/>
        <p:txBody>
          <a:bodyPr/>
          <a:lstStyle/>
          <a:p>
            <a:pPr>
              <a:defRPr/>
            </a:pPr>
            <a:fld id="{8DBEF788-9E68-4066-9B41-CD750E53A6C1}" type="slidenum">
              <a:rPr lang="en-US" smtClean="0"/>
              <a:pPr>
                <a:defRPr/>
              </a:pPr>
              <a:t>17</a:t>
            </a:fld>
            <a:endParaRPr lang="en-US" dirty="0"/>
          </a:p>
        </p:txBody>
      </p:sp>
    </p:spTree>
    <p:extLst>
      <p:ext uri="{BB962C8B-B14F-4D97-AF65-F5344CB8AC3E}">
        <p14:creationId xmlns:p14="http://schemas.microsoft.com/office/powerpoint/2010/main" val="1578522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05375-1AB8-3427-A864-D8BC611B02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C5BDCC-C58C-C74D-3940-38D3EA7E552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0924BD6-32C6-0939-AE51-47F6BE1308C2}"/>
              </a:ext>
            </a:extLst>
          </p:cNvPr>
          <p:cNvSpPr>
            <a:spLocks noGrp="1"/>
          </p:cNvSpPr>
          <p:nvPr>
            <p:ph type="body" idx="1"/>
          </p:nvPr>
        </p:nvSpPr>
        <p:spPr/>
        <p:txBody>
          <a:bodyPr/>
          <a:lstStyle/>
          <a:p>
            <a:pPr marL="171450" indent="-171450">
              <a:buFontTx/>
              <a:buChar char="-"/>
            </a:pPr>
            <a:r>
              <a:rPr lang="en-GB" dirty="0"/>
              <a:t>Many acute learning disability services lacked capacity and MDT input </a:t>
            </a:r>
          </a:p>
          <a:p>
            <a:pPr marL="171450" indent="-171450">
              <a:buFontTx/>
              <a:buChar char="-"/>
            </a:pPr>
            <a:r>
              <a:rPr lang="en-GB" dirty="0"/>
              <a:t>Access was limited, particularly for emergency admissions – 116 should have been reviewed </a:t>
            </a:r>
          </a:p>
          <a:p>
            <a:endParaRPr lang="en-GB" dirty="0"/>
          </a:p>
          <a:p>
            <a:r>
              <a:rPr lang="en-GB" dirty="0"/>
              <a:t>LD team involvement was associated with better care </a:t>
            </a:r>
          </a:p>
          <a:p>
            <a:r>
              <a:rPr lang="en-GB" dirty="0"/>
              <a:t>– communication / carer involvement, capacity assessments, staff education / upskilling and support and d/c planning</a:t>
            </a:r>
          </a:p>
        </p:txBody>
      </p:sp>
      <p:sp>
        <p:nvSpPr>
          <p:cNvPr id="4" name="Slide Number Placeholder 3">
            <a:extLst>
              <a:ext uri="{FF2B5EF4-FFF2-40B4-BE49-F238E27FC236}">
                <a16:creationId xmlns:a16="http://schemas.microsoft.com/office/drawing/2014/main" id="{C2DE86DD-D430-104C-ED40-454C609DD80B}"/>
              </a:ext>
            </a:extLst>
          </p:cNvPr>
          <p:cNvSpPr>
            <a:spLocks noGrp="1"/>
          </p:cNvSpPr>
          <p:nvPr>
            <p:ph type="sldNum" sz="quarter" idx="5"/>
          </p:nvPr>
        </p:nvSpPr>
        <p:spPr/>
        <p:txBody>
          <a:bodyPr/>
          <a:lstStyle/>
          <a:p>
            <a:pPr>
              <a:defRPr/>
            </a:pPr>
            <a:fld id="{8DBEF788-9E68-4066-9B41-CD750E53A6C1}" type="slidenum">
              <a:rPr lang="en-US" smtClean="0"/>
              <a:pPr>
                <a:defRPr/>
              </a:pPr>
              <a:t>18</a:t>
            </a:fld>
            <a:endParaRPr lang="en-US" dirty="0"/>
          </a:p>
        </p:txBody>
      </p:sp>
    </p:spTree>
    <p:extLst>
      <p:ext uri="{BB962C8B-B14F-4D97-AF65-F5344CB8AC3E}">
        <p14:creationId xmlns:p14="http://schemas.microsoft.com/office/powerpoint/2010/main" val="81802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https://</a:t>
            </a:r>
            <a:r>
              <a:rPr lang="en-US" dirty="0" err="1"/>
              <a:t>www.ncepod.org.uk</a:t>
            </a:r>
            <a:r>
              <a:rPr lang="en-US" dirty="0"/>
              <a:t>/2026learningdisability/Learning%20Disabilities_Learning%20Together_Patient%20leaflet.pdf</a:t>
            </a:r>
          </a:p>
        </p:txBody>
      </p:sp>
      <p:sp>
        <p:nvSpPr>
          <p:cNvPr id="4" name="Slide Number Placeholder 3"/>
          <p:cNvSpPr>
            <a:spLocks noGrp="1"/>
          </p:cNvSpPr>
          <p:nvPr>
            <p:ph type="sldNum" sz="quarter" idx="5"/>
          </p:nvPr>
        </p:nvSpPr>
        <p:spPr/>
        <p:txBody>
          <a:bodyPr/>
          <a:lstStyle/>
          <a:p>
            <a:pPr>
              <a:defRPr/>
            </a:pPr>
            <a:fld id="{8DBEF788-9E68-4066-9B41-CD750E53A6C1}" type="slidenum">
              <a:rPr lang="en-US" smtClean="0"/>
              <a:pPr>
                <a:defRPr/>
              </a:pPr>
              <a:t>19</a:t>
            </a:fld>
            <a:endParaRPr lang="en-US" dirty="0"/>
          </a:p>
        </p:txBody>
      </p:sp>
    </p:spTree>
    <p:extLst>
      <p:ext uri="{BB962C8B-B14F-4D97-AF65-F5344CB8AC3E}">
        <p14:creationId xmlns:p14="http://schemas.microsoft.com/office/powerpoint/2010/main" val="679552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https://</a:t>
            </a:r>
            <a:r>
              <a:rPr lang="en-US" dirty="0" err="1"/>
              <a:t>www.england.nhs.uk</a:t>
            </a:r>
            <a:r>
              <a:rPr lang="en-US" dirty="0"/>
              <a:t>/long-read/guidance-for-general-practice-on-improving-identification-of-people-with-a-learning-disability/</a:t>
            </a:r>
          </a:p>
        </p:txBody>
      </p:sp>
      <p:sp>
        <p:nvSpPr>
          <p:cNvPr id="4" name="Slide Number Placeholder 3"/>
          <p:cNvSpPr>
            <a:spLocks noGrp="1"/>
          </p:cNvSpPr>
          <p:nvPr>
            <p:ph type="sldNum" sz="quarter" idx="5"/>
          </p:nvPr>
        </p:nvSpPr>
        <p:spPr/>
        <p:txBody>
          <a:bodyPr/>
          <a:lstStyle/>
          <a:p>
            <a:pPr marL="0" marR="0" lvl="0" indent="0" algn="r" defTabSz="971332" rtl="0" eaLnBrk="1" fontAlgn="base" latinLnBrk="0" hangingPunct="1">
              <a:lnSpc>
                <a:spcPct val="100000"/>
              </a:lnSpc>
              <a:spcBef>
                <a:spcPct val="0"/>
              </a:spcBef>
              <a:spcAft>
                <a:spcPct val="0"/>
              </a:spcAft>
              <a:buClrTx/>
              <a:buSzTx/>
              <a:buFontTx/>
              <a:buNone/>
              <a:tabLst/>
              <a:defRPr/>
            </a:pPr>
            <a:fld id="{8DBEF788-9E68-4066-9B41-CD750E53A6C1}" type="slidenum">
              <a:rPr kumimoji="0" lang="en-US"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71332" rtl="0" eaLnBrk="1" fontAlgn="base" latinLnBrk="0" hangingPunct="1">
                <a:lnSpc>
                  <a:spcPct val="100000"/>
                </a:lnSpc>
                <a:spcBef>
                  <a:spcPct val="0"/>
                </a:spcBef>
                <a:spcAft>
                  <a:spcPct val="0"/>
                </a:spcAft>
                <a:buClrTx/>
                <a:buSzTx/>
                <a:buFontTx/>
                <a:buNone/>
                <a:tabLst/>
                <a:defRPr/>
              </a:pPr>
              <a:t>20</a:t>
            </a:fld>
            <a:endParaRPr kumimoji="0" lang="en-US"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52065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55210-F3F0-0E19-72D2-D2B947385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D93AA-B7A9-1B85-41BD-C3B2BAB959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79315B2-704F-0510-C6D6-0EBEA6316643}"/>
              </a:ext>
            </a:extLst>
          </p:cNvPr>
          <p:cNvSpPr>
            <a:spLocks noGrp="1"/>
          </p:cNvSpPr>
          <p:nvPr>
            <p:ph type="body" idx="1"/>
          </p:nvPr>
        </p:nvSpPr>
        <p:spPr/>
        <p:txBody>
          <a:bodyPr/>
          <a:lstStyle/>
          <a:p>
            <a:r>
              <a:rPr lang="en-US" dirty="0"/>
              <a:t>Gav and Hilary will be on NCEPOD website</a:t>
            </a:r>
          </a:p>
        </p:txBody>
      </p:sp>
      <p:sp>
        <p:nvSpPr>
          <p:cNvPr id="4" name="Slide Number Placeholder 3">
            <a:extLst>
              <a:ext uri="{FF2B5EF4-FFF2-40B4-BE49-F238E27FC236}">
                <a16:creationId xmlns:a16="http://schemas.microsoft.com/office/drawing/2014/main" id="{C8C1A36C-8418-DDB8-9080-C5DD839C4313}"/>
              </a:ext>
            </a:extLst>
          </p:cNvPr>
          <p:cNvSpPr>
            <a:spLocks noGrp="1"/>
          </p:cNvSpPr>
          <p:nvPr>
            <p:ph type="sldNum" sz="quarter" idx="5"/>
          </p:nvPr>
        </p:nvSpPr>
        <p:spPr/>
        <p:txBody>
          <a:bodyPr/>
          <a:lstStyle/>
          <a:p>
            <a:pPr>
              <a:defRPr/>
            </a:pPr>
            <a:fld id="{8DBEF788-9E68-4066-9B41-CD750E53A6C1}" type="slidenum">
              <a:rPr lang="en-US" smtClean="0"/>
              <a:pPr>
                <a:defRPr/>
              </a:pPr>
              <a:t>21</a:t>
            </a:fld>
            <a:endParaRPr lang="en-US" dirty="0"/>
          </a:p>
        </p:txBody>
      </p:sp>
    </p:spTree>
    <p:extLst>
      <p:ext uri="{BB962C8B-B14F-4D97-AF65-F5344CB8AC3E}">
        <p14:creationId xmlns:p14="http://schemas.microsoft.com/office/powerpoint/2010/main" val="3383164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Tx/>
              <a:buNone/>
            </a:pPr>
            <a:r>
              <a:rPr lang="en-GB" sz="1200" kern="1200" dirty="0">
                <a:solidFill>
                  <a:schemeClr val="tx1"/>
                </a:solidFill>
                <a:latin typeface="Arial" charset="0"/>
                <a:ea typeface="+mn-ea"/>
                <a:cs typeface="+mn-cs"/>
              </a:rPr>
              <a:t>https://</a:t>
            </a:r>
            <a:r>
              <a:rPr lang="en-GB" sz="1200" kern="1200" dirty="0" err="1">
                <a:solidFill>
                  <a:schemeClr val="tx1"/>
                </a:solidFill>
                <a:latin typeface="Arial" charset="0"/>
                <a:ea typeface="+mn-ea"/>
                <a:cs typeface="+mn-cs"/>
              </a:rPr>
              <a:t>rcem.ac.uk</a:t>
            </a:r>
            <a:r>
              <a:rPr lang="en-GB" sz="1200" kern="1200" dirty="0">
                <a:solidFill>
                  <a:schemeClr val="tx1"/>
                </a:solidFill>
                <a:latin typeface="Arial" charset="0"/>
                <a:ea typeface="+mn-ea"/>
                <a:cs typeface="+mn-cs"/>
              </a:rPr>
              <a:t>/</a:t>
            </a:r>
            <a:r>
              <a:rPr lang="en-GB" sz="1200" kern="1200" dirty="0" err="1">
                <a:solidFill>
                  <a:schemeClr val="tx1"/>
                </a:solidFill>
                <a:latin typeface="Arial" charset="0"/>
                <a:ea typeface="+mn-ea"/>
                <a:cs typeface="+mn-cs"/>
              </a:rPr>
              <a:t>wp</a:t>
            </a:r>
            <a:r>
              <a:rPr lang="en-GB" sz="1200" kern="1200" dirty="0">
                <a:solidFill>
                  <a:schemeClr val="tx1"/>
                </a:solidFill>
                <a:latin typeface="Arial" charset="0"/>
                <a:ea typeface="+mn-ea"/>
                <a:cs typeface="+mn-cs"/>
              </a:rPr>
              <a:t>-content/uploads/2024/09/Learning_Disabilities_Toolkit_v2.pdf</a:t>
            </a:r>
            <a:endParaRPr lang="en-GB" sz="1200" kern="0" dirty="0">
              <a:solidFill>
                <a:schemeClr val="tx1"/>
              </a:solidFill>
              <a:latin typeface="Arial"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8DBEF788-9E68-4066-9B41-CD750E53A6C1}" type="slidenum">
              <a:rPr lang="en-US" smtClean="0"/>
              <a:pPr>
                <a:defRPr/>
              </a:pPr>
              <a:t>22</a:t>
            </a:fld>
            <a:endParaRPr lang="en-US" dirty="0"/>
          </a:p>
        </p:txBody>
      </p:sp>
    </p:spTree>
    <p:extLst>
      <p:ext uri="{BB962C8B-B14F-4D97-AF65-F5344CB8AC3E}">
        <p14:creationId xmlns:p14="http://schemas.microsoft.com/office/powerpoint/2010/main" val="23639114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7632-6E6D-0603-0555-96C0C1944F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2DE8A3-E673-9D89-14CF-6D3C63AC18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1A5ED89-7C28-C7BE-95E3-92FAA73896BF}"/>
              </a:ext>
            </a:extLst>
          </p:cNvPr>
          <p:cNvSpPr>
            <a:spLocks noGrp="1"/>
          </p:cNvSpPr>
          <p:nvPr>
            <p:ph type="body" idx="1"/>
          </p:nvPr>
        </p:nvSpPr>
        <p:spPr/>
        <p:txBody>
          <a:bodyPr/>
          <a:lstStyle/>
          <a:p>
            <a:pPr marL="171450" indent="-171450">
              <a:buFontTx/>
              <a:buChar char="-"/>
            </a:pPr>
            <a:r>
              <a:rPr lang="en-GB" dirty="0"/>
              <a:t>Many acute learning disability services lacked capacity and MDT input </a:t>
            </a:r>
          </a:p>
          <a:p>
            <a:pPr marL="171450" indent="-171450">
              <a:buFontTx/>
              <a:buChar char="-"/>
            </a:pPr>
            <a:r>
              <a:rPr lang="en-GB" dirty="0"/>
              <a:t>Access was limited, particularly for emergency admissions – 116 should have been reviewed </a:t>
            </a:r>
          </a:p>
          <a:p>
            <a:endParaRPr lang="en-GB" dirty="0"/>
          </a:p>
          <a:p>
            <a:r>
              <a:rPr lang="en-GB" dirty="0"/>
              <a:t>LD team involvement was associated with better care </a:t>
            </a:r>
          </a:p>
          <a:p>
            <a:r>
              <a:rPr lang="en-GB" dirty="0"/>
              <a:t>– communication / carer involvement, capacity assessments, staff education / upskilling and support and d/c planning</a:t>
            </a:r>
          </a:p>
        </p:txBody>
      </p:sp>
      <p:sp>
        <p:nvSpPr>
          <p:cNvPr id="4" name="Slide Number Placeholder 3">
            <a:extLst>
              <a:ext uri="{FF2B5EF4-FFF2-40B4-BE49-F238E27FC236}">
                <a16:creationId xmlns:a16="http://schemas.microsoft.com/office/drawing/2014/main" id="{83190875-EAA9-E35F-47D9-2B6623215799}"/>
              </a:ext>
            </a:extLst>
          </p:cNvPr>
          <p:cNvSpPr>
            <a:spLocks noGrp="1"/>
          </p:cNvSpPr>
          <p:nvPr>
            <p:ph type="sldNum" sz="quarter" idx="5"/>
          </p:nvPr>
        </p:nvSpPr>
        <p:spPr/>
        <p:txBody>
          <a:bodyPr/>
          <a:lstStyle/>
          <a:p>
            <a:pPr>
              <a:defRPr/>
            </a:pPr>
            <a:fld id="{8DBEF788-9E68-4066-9B41-CD750E53A6C1}" type="slidenum">
              <a:rPr lang="en-US" smtClean="0"/>
              <a:pPr>
                <a:defRPr/>
              </a:pPr>
              <a:t>23</a:t>
            </a:fld>
            <a:endParaRPr lang="en-US" dirty="0"/>
          </a:p>
        </p:txBody>
      </p:sp>
    </p:spTree>
    <p:extLst>
      <p:ext uri="{BB962C8B-B14F-4D97-AF65-F5344CB8AC3E}">
        <p14:creationId xmlns:p14="http://schemas.microsoft.com/office/powerpoint/2010/main" val="844834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Needs checking and link to report</a:t>
            </a:r>
          </a:p>
        </p:txBody>
      </p:sp>
      <p:sp>
        <p:nvSpPr>
          <p:cNvPr id="4" name="Slide Number Placeholder 3"/>
          <p:cNvSpPr>
            <a:spLocks noGrp="1"/>
          </p:cNvSpPr>
          <p:nvPr>
            <p:ph type="sldNum" sz="quarter" idx="5"/>
          </p:nvPr>
        </p:nvSpPr>
        <p:spPr/>
        <p:txBody>
          <a:bodyPr/>
          <a:lstStyle/>
          <a:p>
            <a:pPr>
              <a:defRPr/>
            </a:pPr>
            <a:fld id="{8DBEF788-9E68-4066-9B41-CD750E53A6C1}" type="slidenum">
              <a:rPr lang="en-US" smtClean="0"/>
              <a:pPr>
                <a:defRPr/>
              </a:pPr>
              <a:t>24</a:t>
            </a:fld>
            <a:endParaRPr lang="en-US" dirty="0"/>
          </a:p>
        </p:txBody>
      </p:sp>
    </p:spTree>
    <p:extLst>
      <p:ext uri="{BB962C8B-B14F-4D97-AF65-F5344CB8AC3E}">
        <p14:creationId xmlns:p14="http://schemas.microsoft.com/office/powerpoint/2010/main" val="2238915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atin typeface="Calibri" panose="020F0502020204030204" pitchFamily="34" charset="0"/>
                <a:cs typeface="Calibri" panose="020F050202020403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5A7D4BA-B6C7-44E6-A53D-42C3A7B4382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BF2A48E-D214-429C-B569-537AB888348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FBC77F0-60EB-42D0-98D4-C47290D37F1A}"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4931F60D-F91B-44A2-A835-DB37CC3C3B52}"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654B8EED-BE30-4C32-A8F1-8A18E8664613}"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F4364A0C-FFBA-48A1-ADFC-38C8949A55DF}"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4C9DDC8-D941-4D6A-936A-67F67ED56D52}"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A943231-44F1-457D-9C65-D855448C97B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608D14F-E9D3-4403-B871-4A11C9B77985}"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26988"/>
            <a:ext cx="3048000" cy="61531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0" y="-26988"/>
            <a:ext cx="8940800" cy="61531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538BDBF-C5E1-4EA7-8027-3E336EFCDDF8}"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E4623-B348-CF2E-12D0-E8C14427D04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B5BE6F8-FF6A-3B01-0857-77FC40F8B9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851A148-65B8-F25C-3AEE-BFA1CBDFE406}"/>
              </a:ext>
            </a:extLst>
          </p:cNvPr>
          <p:cNvSpPr>
            <a:spLocks noGrp="1"/>
          </p:cNvSpPr>
          <p:nvPr>
            <p:ph type="dt" sz="half" idx="10"/>
          </p:nvPr>
        </p:nvSpPr>
        <p:spPr/>
        <p:txBody>
          <a:bodyPr/>
          <a:lstStyle/>
          <a:p>
            <a:fld id="{42D54251-6EB0-2244-BDE8-FFA6BC30714F}" type="datetimeFigureOut">
              <a:rPr lang="en-US" smtClean="0"/>
              <a:t>9/17/2026</a:t>
            </a:fld>
            <a:endParaRPr lang="en-US"/>
          </a:p>
        </p:txBody>
      </p:sp>
      <p:sp>
        <p:nvSpPr>
          <p:cNvPr id="5" name="Footer Placeholder 4">
            <a:extLst>
              <a:ext uri="{FF2B5EF4-FFF2-40B4-BE49-F238E27FC236}">
                <a16:creationId xmlns:a16="http://schemas.microsoft.com/office/drawing/2014/main" id="{C67B344C-56D2-A5B8-4988-DD631D9CB3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40284-F660-052C-CD86-2BED2656316C}"/>
              </a:ext>
            </a:extLst>
          </p:cNvPr>
          <p:cNvSpPr>
            <a:spLocks noGrp="1"/>
          </p:cNvSpPr>
          <p:nvPr>
            <p:ph type="sldNum" sz="quarter" idx="12"/>
          </p:nvPr>
        </p:nvSpPr>
        <p:spPr/>
        <p:txBody>
          <a:bodyPr/>
          <a:lstStyle/>
          <a:p>
            <a:fld id="{88A09B03-812A-3D49-B281-7EC2C031C973}" type="slidenum">
              <a:rPr lang="en-US" smtClean="0"/>
              <a:t>‹#›</a:t>
            </a:fld>
            <a:endParaRPr lang="en-US"/>
          </a:p>
        </p:txBody>
      </p:sp>
    </p:spTree>
    <p:extLst>
      <p:ext uri="{BB962C8B-B14F-4D97-AF65-F5344CB8AC3E}">
        <p14:creationId xmlns:p14="http://schemas.microsoft.com/office/powerpoint/2010/main" val="1856141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7554B-6D41-9039-FF64-78E5E57FBBB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C152B6D-5031-0F47-B285-94EBD92D7CF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686CE80-40EA-1394-51D5-0DDF4D09372F}"/>
              </a:ext>
            </a:extLst>
          </p:cNvPr>
          <p:cNvSpPr>
            <a:spLocks noGrp="1"/>
          </p:cNvSpPr>
          <p:nvPr>
            <p:ph type="dt" sz="half" idx="10"/>
          </p:nvPr>
        </p:nvSpPr>
        <p:spPr/>
        <p:txBody>
          <a:bodyPr/>
          <a:lstStyle/>
          <a:p>
            <a:fld id="{42D54251-6EB0-2244-BDE8-FFA6BC30714F}" type="datetimeFigureOut">
              <a:rPr lang="en-US" smtClean="0"/>
              <a:t>9/17/2026</a:t>
            </a:fld>
            <a:endParaRPr lang="en-US"/>
          </a:p>
        </p:txBody>
      </p:sp>
      <p:sp>
        <p:nvSpPr>
          <p:cNvPr id="5" name="Footer Placeholder 4">
            <a:extLst>
              <a:ext uri="{FF2B5EF4-FFF2-40B4-BE49-F238E27FC236}">
                <a16:creationId xmlns:a16="http://schemas.microsoft.com/office/drawing/2014/main" id="{3E4C2F5D-8622-D0AD-EC4C-40BC933737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A0E3C-6CED-C22D-155E-F03C0CE76951}"/>
              </a:ext>
            </a:extLst>
          </p:cNvPr>
          <p:cNvSpPr>
            <a:spLocks noGrp="1"/>
          </p:cNvSpPr>
          <p:nvPr>
            <p:ph type="sldNum" sz="quarter" idx="12"/>
          </p:nvPr>
        </p:nvSpPr>
        <p:spPr/>
        <p:txBody>
          <a:bodyPr/>
          <a:lstStyle/>
          <a:p>
            <a:fld id="{88A09B03-812A-3D49-B281-7EC2C031C973}" type="slidenum">
              <a:rPr lang="en-US" smtClean="0"/>
              <a:t>‹#›</a:t>
            </a:fld>
            <a:endParaRPr lang="en-US"/>
          </a:p>
        </p:txBody>
      </p:sp>
    </p:spTree>
    <p:extLst>
      <p:ext uri="{BB962C8B-B14F-4D97-AF65-F5344CB8AC3E}">
        <p14:creationId xmlns:p14="http://schemas.microsoft.com/office/powerpoint/2010/main" val="3178099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F0619-33FD-35C1-6EC8-1537603B9AE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392FED5-C38F-BEE0-1EA6-E30DEC3999A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A452A84-0C58-1C08-F6B7-C8AC78C958B2}"/>
              </a:ext>
            </a:extLst>
          </p:cNvPr>
          <p:cNvSpPr>
            <a:spLocks noGrp="1"/>
          </p:cNvSpPr>
          <p:nvPr>
            <p:ph type="dt" sz="half" idx="10"/>
          </p:nvPr>
        </p:nvSpPr>
        <p:spPr/>
        <p:txBody>
          <a:bodyPr/>
          <a:lstStyle/>
          <a:p>
            <a:fld id="{42D54251-6EB0-2244-BDE8-FFA6BC30714F}" type="datetimeFigureOut">
              <a:rPr lang="en-US" smtClean="0"/>
              <a:t>9/17/2026</a:t>
            </a:fld>
            <a:endParaRPr lang="en-US"/>
          </a:p>
        </p:txBody>
      </p:sp>
      <p:sp>
        <p:nvSpPr>
          <p:cNvPr id="5" name="Footer Placeholder 4">
            <a:extLst>
              <a:ext uri="{FF2B5EF4-FFF2-40B4-BE49-F238E27FC236}">
                <a16:creationId xmlns:a16="http://schemas.microsoft.com/office/drawing/2014/main" id="{003BDDD2-B149-9F57-604B-BD241B1150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BB50A1-7830-3914-2392-6D9A5E649D7D}"/>
              </a:ext>
            </a:extLst>
          </p:cNvPr>
          <p:cNvSpPr>
            <a:spLocks noGrp="1"/>
          </p:cNvSpPr>
          <p:nvPr>
            <p:ph type="sldNum" sz="quarter" idx="12"/>
          </p:nvPr>
        </p:nvSpPr>
        <p:spPr/>
        <p:txBody>
          <a:bodyPr/>
          <a:lstStyle/>
          <a:p>
            <a:fld id="{88A09B03-812A-3D49-B281-7EC2C031C973}" type="slidenum">
              <a:rPr lang="en-US" smtClean="0"/>
              <a:t>‹#›</a:t>
            </a:fld>
            <a:endParaRPr lang="en-US"/>
          </a:p>
        </p:txBody>
      </p:sp>
    </p:spTree>
    <p:extLst>
      <p:ext uri="{BB962C8B-B14F-4D97-AF65-F5344CB8AC3E}">
        <p14:creationId xmlns:p14="http://schemas.microsoft.com/office/powerpoint/2010/main" val="6695572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7A987-7662-150E-5204-B57C87DFC04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65386BF-DFA0-BAEB-9D85-EA80DE5014E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C8FB587-5321-94D7-793C-F5D362B34EC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2FFFBF8-15DE-A886-AE0F-545720EC50C6}"/>
              </a:ext>
            </a:extLst>
          </p:cNvPr>
          <p:cNvSpPr>
            <a:spLocks noGrp="1"/>
          </p:cNvSpPr>
          <p:nvPr>
            <p:ph type="dt" sz="half" idx="10"/>
          </p:nvPr>
        </p:nvSpPr>
        <p:spPr/>
        <p:txBody>
          <a:bodyPr/>
          <a:lstStyle/>
          <a:p>
            <a:fld id="{42D54251-6EB0-2244-BDE8-FFA6BC30714F}" type="datetimeFigureOut">
              <a:rPr lang="en-US" smtClean="0"/>
              <a:t>9/17/2026</a:t>
            </a:fld>
            <a:endParaRPr lang="en-US"/>
          </a:p>
        </p:txBody>
      </p:sp>
      <p:sp>
        <p:nvSpPr>
          <p:cNvPr id="6" name="Footer Placeholder 5">
            <a:extLst>
              <a:ext uri="{FF2B5EF4-FFF2-40B4-BE49-F238E27FC236}">
                <a16:creationId xmlns:a16="http://schemas.microsoft.com/office/drawing/2014/main" id="{6FE827D7-E060-38BC-3D22-AC605F3E98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75A348-67C2-7416-81DA-8F3EF16956E7}"/>
              </a:ext>
            </a:extLst>
          </p:cNvPr>
          <p:cNvSpPr>
            <a:spLocks noGrp="1"/>
          </p:cNvSpPr>
          <p:nvPr>
            <p:ph type="sldNum" sz="quarter" idx="12"/>
          </p:nvPr>
        </p:nvSpPr>
        <p:spPr/>
        <p:txBody>
          <a:bodyPr/>
          <a:lstStyle/>
          <a:p>
            <a:fld id="{88A09B03-812A-3D49-B281-7EC2C031C973}" type="slidenum">
              <a:rPr lang="en-US" smtClean="0"/>
              <a:t>‹#›</a:t>
            </a:fld>
            <a:endParaRPr lang="en-US"/>
          </a:p>
        </p:txBody>
      </p:sp>
    </p:spTree>
    <p:extLst>
      <p:ext uri="{BB962C8B-B14F-4D97-AF65-F5344CB8AC3E}">
        <p14:creationId xmlns:p14="http://schemas.microsoft.com/office/powerpoint/2010/main" val="14792707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908FB-F209-E87E-69CF-CEEDEA938FD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416301C-2B9F-2BAF-63E1-0A3EDD088E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B27797A-5559-138D-2916-198C331EF21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DF542F2-08F7-05CC-FDD1-D24E7AF1B1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010B274-F7D5-8A7D-7199-49942C0AF39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3CE5A3E-A893-2896-39A8-8F6A7EAA2744}"/>
              </a:ext>
            </a:extLst>
          </p:cNvPr>
          <p:cNvSpPr>
            <a:spLocks noGrp="1"/>
          </p:cNvSpPr>
          <p:nvPr>
            <p:ph type="dt" sz="half" idx="10"/>
          </p:nvPr>
        </p:nvSpPr>
        <p:spPr/>
        <p:txBody>
          <a:bodyPr/>
          <a:lstStyle/>
          <a:p>
            <a:fld id="{42D54251-6EB0-2244-BDE8-FFA6BC30714F}" type="datetimeFigureOut">
              <a:rPr lang="en-US" smtClean="0"/>
              <a:t>9/17/2026</a:t>
            </a:fld>
            <a:endParaRPr lang="en-US"/>
          </a:p>
        </p:txBody>
      </p:sp>
      <p:sp>
        <p:nvSpPr>
          <p:cNvPr id="8" name="Footer Placeholder 7">
            <a:extLst>
              <a:ext uri="{FF2B5EF4-FFF2-40B4-BE49-F238E27FC236}">
                <a16:creationId xmlns:a16="http://schemas.microsoft.com/office/drawing/2014/main" id="{D1BA2D30-604D-6768-2A78-E31B652159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36CA6D-6154-CDCF-AB07-FE9067414142}"/>
              </a:ext>
            </a:extLst>
          </p:cNvPr>
          <p:cNvSpPr>
            <a:spLocks noGrp="1"/>
          </p:cNvSpPr>
          <p:nvPr>
            <p:ph type="sldNum" sz="quarter" idx="12"/>
          </p:nvPr>
        </p:nvSpPr>
        <p:spPr/>
        <p:txBody>
          <a:bodyPr/>
          <a:lstStyle/>
          <a:p>
            <a:fld id="{88A09B03-812A-3D49-B281-7EC2C031C973}" type="slidenum">
              <a:rPr lang="en-US" smtClean="0"/>
              <a:t>‹#›</a:t>
            </a:fld>
            <a:endParaRPr lang="en-US"/>
          </a:p>
        </p:txBody>
      </p:sp>
    </p:spTree>
    <p:extLst>
      <p:ext uri="{BB962C8B-B14F-4D97-AF65-F5344CB8AC3E}">
        <p14:creationId xmlns:p14="http://schemas.microsoft.com/office/powerpoint/2010/main" val="27170267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FE33E-7CBF-A1A3-D62E-210CCE6EACC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37ED380-A61E-99A7-8A47-88A96203F792}"/>
              </a:ext>
            </a:extLst>
          </p:cNvPr>
          <p:cNvSpPr>
            <a:spLocks noGrp="1"/>
          </p:cNvSpPr>
          <p:nvPr>
            <p:ph type="dt" sz="half" idx="10"/>
          </p:nvPr>
        </p:nvSpPr>
        <p:spPr/>
        <p:txBody>
          <a:bodyPr/>
          <a:lstStyle/>
          <a:p>
            <a:fld id="{42D54251-6EB0-2244-BDE8-FFA6BC30714F}" type="datetimeFigureOut">
              <a:rPr lang="en-US" smtClean="0"/>
              <a:t>9/17/2026</a:t>
            </a:fld>
            <a:endParaRPr lang="en-US"/>
          </a:p>
        </p:txBody>
      </p:sp>
      <p:sp>
        <p:nvSpPr>
          <p:cNvPr id="4" name="Footer Placeholder 3">
            <a:extLst>
              <a:ext uri="{FF2B5EF4-FFF2-40B4-BE49-F238E27FC236}">
                <a16:creationId xmlns:a16="http://schemas.microsoft.com/office/drawing/2014/main" id="{7DA35AC9-B1E9-A59A-AB6F-CD8C93A3099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C1FEA7-F81E-99EC-4200-8A9F492BF5CE}"/>
              </a:ext>
            </a:extLst>
          </p:cNvPr>
          <p:cNvSpPr>
            <a:spLocks noGrp="1"/>
          </p:cNvSpPr>
          <p:nvPr>
            <p:ph type="sldNum" sz="quarter" idx="12"/>
          </p:nvPr>
        </p:nvSpPr>
        <p:spPr/>
        <p:txBody>
          <a:bodyPr/>
          <a:lstStyle/>
          <a:p>
            <a:fld id="{88A09B03-812A-3D49-B281-7EC2C031C973}" type="slidenum">
              <a:rPr lang="en-US" smtClean="0"/>
              <a:t>‹#›</a:t>
            </a:fld>
            <a:endParaRPr lang="en-US"/>
          </a:p>
        </p:txBody>
      </p:sp>
    </p:spTree>
    <p:extLst>
      <p:ext uri="{BB962C8B-B14F-4D97-AF65-F5344CB8AC3E}">
        <p14:creationId xmlns:p14="http://schemas.microsoft.com/office/powerpoint/2010/main" val="29703462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8FAA2F-88F8-9340-B9C9-282B79C5C656}"/>
              </a:ext>
            </a:extLst>
          </p:cNvPr>
          <p:cNvSpPr>
            <a:spLocks noGrp="1"/>
          </p:cNvSpPr>
          <p:nvPr>
            <p:ph type="dt" sz="half" idx="10"/>
          </p:nvPr>
        </p:nvSpPr>
        <p:spPr/>
        <p:txBody>
          <a:bodyPr/>
          <a:lstStyle/>
          <a:p>
            <a:fld id="{42D54251-6EB0-2244-BDE8-FFA6BC30714F}" type="datetimeFigureOut">
              <a:rPr lang="en-US" smtClean="0"/>
              <a:t>9/17/2026</a:t>
            </a:fld>
            <a:endParaRPr lang="en-US"/>
          </a:p>
        </p:txBody>
      </p:sp>
      <p:sp>
        <p:nvSpPr>
          <p:cNvPr id="3" name="Footer Placeholder 2">
            <a:extLst>
              <a:ext uri="{FF2B5EF4-FFF2-40B4-BE49-F238E27FC236}">
                <a16:creationId xmlns:a16="http://schemas.microsoft.com/office/drawing/2014/main" id="{B6BB0E13-73C5-8C5C-9D1D-7305087A19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FDAFDA-39C8-C7C1-8DEB-ECB13517B158}"/>
              </a:ext>
            </a:extLst>
          </p:cNvPr>
          <p:cNvSpPr>
            <a:spLocks noGrp="1"/>
          </p:cNvSpPr>
          <p:nvPr>
            <p:ph type="sldNum" sz="quarter" idx="12"/>
          </p:nvPr>
        </p:nvSpPr>
        <p:spPr/>
        <p:txBody>
          <a:bodyPr/>
          <a:lstStyle/>
          <a:p>
            <a:fld id="{88A09B03-812A-3D49-B281-7EC2C031C973}" type="slidenum">
              <a:rPr lang="en-US" smtClean="0"/>
              <a:t>‹#›</a:t>
            </a:fld>
            <a:endParaRPr lang="en-US"/>
          </a:p>
        </p:txBody>
      </p:sp>
    </p:spTree>
    <p:extLst>
      <p:ext uri="{BB962C8B-B14F-4D97-AF65-F5344CB8AC3E}">
        <p14:creationId xmlns:p14="http://schemas.microsoft.com/office/powerpoint/2010/main" val="14239616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503A5-4BF4-3F07-AF68-7CF419FE0EA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59858F5-2860-8338-482E-54CC520300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554CA81-5547-6012-3F25-CA2D518B0B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8B68A7B-53FC-872A-D2FE-4368A2B723C7}"/>
              </a:ext>
            </a:extLst>
          </p:cNvPr>
          <p:cNvSpPr>
            <a:spLocks noGrp="1"/>
          </p:cNvSpPr>
          <p:nvPr>
            <p:ph type="dt" sz="half" idx="10"/>
          </p:nvPr>
        </p:nvSpPr>
        <p:spPr/>
        <p:txBody>
          <a:bodyPr/>
          <a:lstStyle/>
          <a:p>
            <a:fld id="{42D54251-6EB0-2244-BDE8-FFA6BC30714F}" type="datetimeFigureOut">
              <a:rPr lang="en-US" smtClean="0"/>
              <a:t>9/17/2026</a:t>
            </a:fld>
            <a:endParaRPr lang="en-US"/>
          </a:p>
        </p:txBody>
      </p:sp>
      <p:sp>
        <p:nvSpPr>
          <p:cNvPr id="6" name="Footer Placeholder 5">
            <a:extLst>
              <a:ext uri="{FF2B5EF4-FFF2-40B4-BE49-F238E27FC236}">
                <a16:creationId xmlns:a16="http://schemas.microsoft.com/office/drawing/2014/main" id="{F60919FB-8382-9A2F-8012-FACA554125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037A6B-57A9-AE00-89C5-5A3BD1BEE894}"/>
              </a:ext>
            </a:extLst>
          </p:cNvPr>
          <p:cNvSpPr>
            <a:spLocks noGrp="1"/>
          </p:cNvSpPr>
          <p:nvPr>
            <p:ph type="sldNum" sz="quarter" idx="12"/>
          </p:nvPr>
        </p:nvSpPr>
        <p:spPr/>
        <p:txBody>
          <a:bodyPr/>
          <a:lstStyle/>
          <a:p>
            <a:fld id="{88A09B03-812A-3D49-B281-7EC2C031C973}" type="slidenum">
              <a:rPr lang="en-US" smtClean="0"/>
              <a:t>‹#›</a:t>
            </a:fld>
            <a:endParaRPr lang="en-US"/>
          </a:p>
        </p:txBody>
      </p:sp>
    </p:spTree>
    <p:extLst>
      <p:ext uri="{BB962C8B-B14F-4D97-AF65-F5344CB8AC3E}">
        <p14:creationId xmlns:p14="http://schemas.microsoft.com/office/powerpoint/2010/main" val="38213677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C259F-FEB2-C141-6F02-9986EE8D65D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AFCF748-27F9-5C42-E8B1-2DADBD3A4B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EAD617-3557-B4C6-8AA8-FF2D7A582F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BC83C76-9A49-9A36-4397-55AFFA345E7E}"/>
              </a:ext>
            </a:extLst>
          </p:cNvPr>
          <p:cNvSpPr>
            <a:spLocks noGrp="1"/>
          </p:cNvSpPr>
          <p:nvPr>
            <p:ph type="dt" sz="half" idx="10"/>
          </p:nvPr>
        </p:nvSpPr>
        <p:spPr/>
        <p:txBody>
          <a:bodyPr/>
          <a:lstStyle/>
          <a:p>
            <a:fld id="{42D54251-6EB0-2244-BDE8-FFA6BC30714F}" type="datetimeFigureOut">
              <a:rPr lang="en-US" smtClean="0"/>
              <a:t>9/17/2026</a:t>
            </a:fld>
            <a:endParaRPr lang="en-US"/>
          </a:p>
        </p:txBody>
      </p:sp>
      <p:sp>
        <p:nvSpPr>
          <p:cNvPr id="6" name="Footer Placeholder 5">
            <a:extLst>
              <a:ext uri="{FF2B5EF4-FFF2-40B4-BE49-F238E27FC236}">
                <a16:creationId xmlns:a16="http://schemas.microsoft.com/office/drawing/2014/main" id="{1453C7A2-794B-3F43-17A5-5DCCA62D17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246789-EE98-7235-B7EE-941D200233D6}"/>
              </a:ext>
            </a:extLst>
          </p:cNvPr>
          <p:cNvSpPr>
            <a:spLocks noGrp="1"/>
          </p:cNvSpPr>
          <p:nvPr>
            <p:ph type="sldNum" sz="quarter" idx="12"/>
          </p:nvPr>
        </p:nvSpPr>
        <p:spPr/>
        <p:txBody>
          <a:bodyPr/>
          <a:lstStyle/>
          <a:p>
            <a:fld id="{88A09B03-812A-3D49-B281-7EC2C031C973}" type="slidenum">
              <a:rPr lang="en-US" smtClean="0"/>
              <a:t>‹#›</a:t>
            </a:fld>
            <a:endParaRPr lang="en-US"/>
          </a:p>
        </p:txBody>
      </p:sp>
    </p:spTree>
    <p:extLst>
      <p:ext uri="{BB962C8B-B14F-4D97-AF65-F5344CB8AC3E}">
        <p14:creationId xmlns:p14="http://schemas.microsoft.com/office/powerpoint/2010/main" val="22314788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63E46-F595-AD92-029A-50CC3AB4082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BD7C714-8414-FD09-07E4-B92A5B131B6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EFF1F04-CAC5-747D-BAE4-875AD8928E06}"/>
              </a:ext>
            </a:extLst>
          </p:cNvPr>
          <p:cNvSpPr>
            <a:spLocks noGrp="1"/>
          </p:cNvSpPr>
          <p:nvPr>
            <p:ph type="dt" sz="half" idx="10"/>
          </p:nvPr>
        </p:nvSpPr>
        <p:spPr/>
        <p:txBody>
          <a:bodyPr/>
          <a:lstStyle/>
          <a:p>
            <a:fld id="{42D54251-6EB0-2244-BDE8-FFA6BC30714F}" type="datetimeFigureOut">
              <a:rPr lang="en-US" smtClean="0"/>
              <a:t>9/17/2026</a:t>
            </a:fld>
            <a:endParaRPr lang="en-US"/>
          </a:p>
        </p:txBody>
      </p:sp>
      <p:sp>
        <p:nvSpPr>
          <p:cNvPr id="5" name="Footer Placeholder 4">
            <a:extLst>
              <a:ext uri="{FF2B5EF4-FFF2-40B4-BE49-F238E27FC236}">
                <a16:creationId xmlns:a16="http://schemas.microsoft.com/office/drawing/2014/main" id="{5BEFDD16-F444-51DA-AAA7-8B40A91E9C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6F2AA2-4549-3D2D-23C6-EC8FF4F72F25}"/>
              </a:ext>
            </a:extLst>
          </p:cNvPr>
          <p:cNvSpPr>
            <a:spLocks noGrp="1"/>
          </p:cNvSpPr>
          <p:nvPr>
            <p:ph type="sldNum" sz="quarter" idx="12"/>
          </p:nvPr>
        </p:nvSpPr>
        <p:spPr/>
        <p:txBody>
          <a:bodyPr/>
          <a:lstStyle/>
          <a:p>
            <a:fld id="{88A09B03-812A-3D49-B281-7EC2C031C973}" type="slidenum">
              <a:rPr lang="en-US" smtClean="0"/>
              <a:t>‹#›</a:t>
            </a:fld>
            <a:endParaRPr lang="en-US"/>
          </a:p>
        </p:txBody>
      </p:sp>
    </p:spTree>
    <p:extLst>
      <p:ext uri="{BB962C8B-B14F-4D97-AF65-F5344CB8AC3E}">
        <p14:creationId xmlns:p14="http://schemas.microsoft.com/office/powerpoint/2010/main" val="7040192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2738DF-5C36-EE52-E492-15FD84D66B8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12E9C36-4D9F-ADC4-F09C-710E0EE1DDA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9B38598-FAC1-AF49-2BDC-FBEF56394EE9}"/>
              </a:ext>
            </a:extLst>
          </p:cNvPr>
          <p:cNvSpPr>
            <a:spLocks noGrp="1"/>
          </p:cNvSpPr>
          <p:nvPr>
            <p:ph type="dt" sz="half" idx="10"/>
          </p:nvPr>
        </p:nvSpPr>
        <p:spPr/>
        <p:txBody>
          <a:bodyPr/>
          <a:lstStyle/>
          <a:p>
            <a:fld id="{42D54251-6EB0-2244-BDE8-FFA6BC30714F}" type="datetimeFigureOut">
              <a:rPr lang="en-US" smtClean="0"/>
              <a:t>9/17/2026</a:t>
            </a:fld>
            <a:endParaRPr lang="en-US"/>
          </a:p>
        </p:txBody>
      </p:sp>
      <p:sp>
        <p:nvSpPr>
          <p:cNvPr id="5" name="Footer Placeholder 4">
            <a:extLst>
              <a:ext uri="{FF2B5EF4-FFF2-40B4-BE49-F238E27FC236}">
                <a16:creationId xmlns:a16="http://schemas.microsoft.com/office/drawing/2014/main" id="{4C26A065-0536-F598-0A71-D97CE6BFD0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240FBD-2F60-DA76-4ADA-1C996CE018E7}"/>
              </a:ext>
            </a:extLst>
          </p:cNvPr>
          <p:cNvSpPr>
            <a:spLocks noGrp="1"/>
          </p:cNvSpPr>
          <p:nvPr>
            <p:ph type="sldNum" sz="quarter" idx="12"/>
          </p:nvPr>
        </p:nvSpPr>
        <p:spPr/>
        <p:txBody>
          <a:bodyPr/>
          <a:lstStyle/>
          <a:p>
            <a:fld id="{88A09B03-812A-3D49-B281-7EC2C031C973}" type="slidenum">
              <a:rPr lang="en-US" smtClean="0"/>
              <a:t>‹#›</a:t>
            </a:fld>
            <a:endParaRPr lang="en-US"/>
          </a:p>
        </p:txBody>
      </p:sp>
    </p:spTree>
    <p:extLst>
      <p:ext uri="{BB962C8B-B14F-4D97-AF65-F5344CB8AC3E}">
        <p14:creationId xmlns:p14="http://schemas.microsoft.com/office/powerpoint/2010/main" val="25737958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
          <p:cNvSpPr txBox="1">
            <a:spLocks noChangeArrowheads="1"/>
          </p:cNvSpPr>
          <p:nvPr/>
        </p:nvSpPr>
        <p:spPr bwMode="auto">
          <a:xfrm>
            <a:off x="1771651" y="1485901"/>
            <a:ext cx="10007600" cy="1655763"/>
          </a:xfrm>
          <a:prstGeom prst="rect">
            <a:avLst/>
          </a:prstGeom>
          <a:solidFill>
            <a:srgbClr val="006A71"/>
          </a:solidFill>
          <a:ln w="9525">
            <a:noFill/>
            <a:miter lim="800000"/>
            <a:headEnd/>
            <a:tailEnd/>
          </a:ln>
        </p:spPr>
        <p:txBody>
          <a:bodyPr lIns="36000" tIns="0" rIns="0" bIns="0"/>
          <a:lstStyle>
            <a:lvl1pPr defTabSz="457200" eaLnBrk="0" hangingPunct="0">
              <a:defRPr sz="2400" b="1">
                <a:solidFill>
                  <a:schemeClr val="tx1"/>
                </a:solidFill>
                <a:latin typeface="Arial" charset="0"/>
                <a:ea typeface="ＭＳ Ｐゴシック" charset="-128"/>
              </a:defRPr>
            </a:lvl1pPr>
            <a:lvl2pPr marL="37931725" indent="-37474525" defTabSz="457200" eaLnBrk="0" hangingPunct="0">
              <a:defRPr sz="2400" b="1">
                <a:solidFill>
                  <a:schemeClr val="tx1"/>
                </a:solidFill>
                <a:latin typeface="Arial" charset="0"/>
                <a:ea typeface="ＭＳ Ｐゴシック" charset="-128"/>
              </a:defRPr>
            </a:lvl2pPr>
            <a:lvl3pPr eaLnBrk="0" hangingPunct="0">
              <a:defRPr sz="2400" b="1">
                <a:solidFill>
                  <a:schemeClr val="tx1"/>
                </a:solidFill>
                <a:latin typeface="Arial" charset="0"/>
                <a:ea typeface="ＭＳ Ｐゴシック" charset="-128"/>
              </a:defRPr>
            </a:lvl3pPr>
            <a:lvl4pPr eaLnBrk="0" hangingPunct="0">
              <a:defRPr sz="2400" b="1">
                <a:solidFill>
                  <a:schemeClr val="tx1"/>
                </a:solidFill>
                <a:latin typeface="Arial" charset="0"/>
                <a:ea typeface="ＭＳ Ｐゴシック" charset="-128"/>
              </a:defRPr>
            </a:lvl4pPr>
            <a:lvl5pPr eaLnBrk="0" hangingPunct="0">
              <a:defRPr sz="2400" b="1">
                <a:solidFill>
                  <a:schemeClr val="tx1"/>
                </a:solidFill>
                <a:latin typeface="Arial" charset="0"/>
                <a:ea typeface="ＭＳ Ｐゴシック" charset="-128"/>
              </a:defRPr>
            </a:lvl5pPr>
            <a:lvl6pPr marL="457200" eaLnBrk="0" fontAlgn="base" hangingPunct="0">
              <a:spcBef>
                <a:spcPct val="0"/>
              </a:spcBef>
              <a:spcAft>
                <a:spcPct val="0"/>
              </a:spcAft>
              <a:defRPr sz="2400" b="1">
                <a:solidFill>
                  <a:schemeClr val="tx1"/>
                </a:solidFill>
                <a:latin typeface="Arial" charset="0"/>
                <a:ea typeface="ＭＳ Ｐゴシック" charset="-128"/>
              </a:defRPr>
            </a:lvl6pPr>
            <a:lvl7pPr marL="914400" eaLnBrk="0" fontAlgn="base" hangingPunct="0">
              <a:spcBef>
                <a:spcPct val="0"/>
              </a:spcBef>
              <a:spcAft>
                <a:spcPct val="0"/>
              </a:spcAft>
              <a:defRPr sz="2400" b="1">
                <a:solidFill>
                  <a:schemeClr val="tx1"/>
                </a:solidFill>
                <a:latin typeface="Arial" charset="0"/>
                <a:ea typeface="ＭＳ Ｐゴシック" charset="-128"/>
              </a:defRPr>
            </a:lvl7pPr>
            <a:lvl8pPr marL="1371600" eaLnBrk="0" fontAlgn="base" hangingPunct="0">
              <a:spcBef>
                <a:spcPct val="0"/>
              </a:spcBef>
              <a:spcAft>
                <a:spcPct val="0"/>
              </a:spcAft>
              <a:defRPr sz="2400" b="1">
                <a:solidFill>
                  <a:schemeClr val="tx1"/>
                </a:solidFill>
                <a:latin typeface="Arial" charset="0"/>
                <a:ea typeface="ＭＳ Ｐゴシック" charset="-128"/>
              </a:defRPr>
            </a:lvl8pPr>
            <a:lvl9pPr marL="1828800" eaLnBrk="0" fontAlgn="base" hangingPunct="0">
              <a:spcBef>
                <a:spcPct val="0"/>
              </a:spcBef>
              <a:spcAft>
                <a:spcPct val="0"/>
              </a:spcAft>
              <a:defRPr sz="2400" b="1">
                <a:solidFill>
                  <a:schemeClr val="tx1"/>
                </a:solidFill>
                <a:latin typeface="Arial" charset="0"/>
                <a:ea typeface="ＭＳ Ｐゴシック" charset="-128"/>
              </a:defRPr>
            </a:lvl9pPr>
          </a:lstStyle>
          <a:p>
            <a:pPr eaLnBrk="1" hangingPunct="1">
              <a:lnSpc>
                <a:spcPts val="3300"/>
              </a:lnSpc>
              <a:defRPr/>
            </a:pPr>
            <a:endParaRPr lang="en-US" altLang="en-US" sz="3200" b="0" baseline="0" dirty="0">
              <a:solidFill>
                <a:schemeClr val="bg1"/>
              </a:solidFill>
              <a:latin typeface="Calibri" pitchFamily="34" charset="0"/>
            </a:endParaRPr>
          </a:p>
        </p:txBody>
      </p:sp>
      <p:sp>
        <p:nvSpPr>
          <p:cNvPr id="5" name="Rectangle 4"/>
          <p:cNvSpPr/>
          <p:nvPr/>
        </p:nvSpPr>
        <p:spPr>
          <a:xfrm>
            <a:off x="1771651" y="3143251"/>
            <a:ext cx="10007600" cy="828675"/>
          </a:xfrm>
          <a:prstGeom prst="rect">
            <a:avLst/>
          </a:prstGeom>
          <a:solidFill>
            <a:srgbClr val="82CEC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baseline="0" dirty="0"/>
          </a:p>
        </p:txBody>
      </p:sp>
      <p:sp>
        <p:nvSpPr>
          <p:cNvPr id="6" name="Rectangle 5"/>
          <p:cNvSpPr txBox="1">
            <a:spLocks noChangeArrowheads="1"/>
          </p:cNvSpPr>
          <p:nvPr/>
        </p:nvSpPr>
        <p:spPr bwMode="auto">
          <a:xfrm>
            <a:off x="1852084" y="3079750"/>
            <a:ext cx="8534400" cy="850900"/>
          </a:xfrm>
          <a:prstGeom prst="rect">
            <a:avLst/>
          </a:prstGeom>
          <a:noFill/>
          <a:ln w="9525">
            <a:noFill/>
            <a:miter lim="800000"/>
            <a:headEnd/>
            <a:tailEnd/>
          </a:ln>
        </p:spPr>
        <p:txBody>
          <a:bodyPr lIns="0" tIns="90000" rIns="0" bIns="0"/>
          <a:lstStyle>
            <a:lvl1pPr defTabSz="457200" eaLnBrk="0" hangingPunct="0">
              <a:defRPr sz="2400" b="1">
                <a:solidFill>
                  <a:schemeClr val="tx1"/>
                </a:solidFill>
                <a:latin typeface="Arial" charset="0"/>
                <a:ea typeface="ＭＳ Ｐゴシック" charset="-128"/>
              </a:defRPr>
            </a:lvl1pPr>
            <a:lvl2pPr marL="37931725" indent="-37474525" defTabSz="457200" eaLnBrk="0" hangingPunct="0">
              <a:defRPr sz="2400" b="1">
                <a:solidFill>
                  <a:schemeClr val="tx1"/>
                </a:solidFill>
                <a:latin typeface="Arial" charset="0"/>
                <a:ea typeface="ＭＳ Ｐゴシック" charset="-128"/>
              </a:defRPr>
            </a:lvl2pPr>
            <a:lvl3pPr eaLnBrk="0" hangingPunct="0">
              <a:defRPr sz="2400" b="1">
                <a:solidFill>
                  <a:schemeClr val="tx1"/>
                </a:solidFill>
                <a:latin typeface="Arial" charset="0"/>
                <a:ea typeface="ＭＳ Ｐゴシック" charset="-128"/>
              </a:defRPr>
            </a:lvl3pPr>
            <a:lvl4pPr eaLnBrk="0" hangingPunct="0">
              <a:defRPr sz="2400" b="1">
                <a:solidFill>
                  <a:schemeClr val="tx1"/>
                </a:solidFill>
                <a:latin typeface="Arial" charset="0"/>
                <a:ea typeface="ＭＳ Ｐゴシック" charset="-128"/>
              </a:defRPr>
            </a:lvl4pPr>
            <a:lvl5pPr eaLnBrk="0" hangingPunct="0">
              <a:defRPr sz="2400" b="1">
                <a:solidFill>
                  <a:schemeClr val="tx1"/>
                </a:solidFill>
                <a:latin typeface="Arial" charset="0"/>
                <a:ea typeface="ＭＳ Ｐゴシック" charset="-128"/>
              </a:defRPr>
            </a:lvl5pPr>
            <a:lvl6pPr marL="457200" eaLnBrk="0" fontAlgn="base" hangingPunct="0">
              <a:spcBef>
                <a:spcPct val="0"/>
              </a:spcBef>
              <a:spcAft>
                <a:spcPct val="0"/>
              </a:spcAft>
              <a:defRPr sz="2400" b="1">
                <a:solidFill>
                  <a:schemeClr val="tx1"/>
                </a:solidFill>
                <a:latin typeface="Arial" charset="0"/>
                <a:ea typeface="ＭＳ Ｐゴシック" charset="-128"/>
              </a:defRPr>
            </a:lvl6pPr>
            <a:lvl7pPr marL="914400" eaLnBrk="0" fontAlgn="base" hangingPunct="0">
              <a:spcBef>
                <a:spcPct val="0"/>
              </a:spcBef>
              <a:spcAft>
                <a:spcPct val="0"/>
              </a:spcAft>
              <a:defRPr sz="2400" b="1">
                <a:solidFill>
                  <a:schemeClr val="tx1"/>
                </a:solidFill>
                <a:latin typeface="Arial" charset="0"/>
                <a:ea typeface="ＭＳ Ｐゴシック" charset="-128"/>
              </a:defRPr>
            </a:lvl7pPr>
            <a:lvl8pPr marL="1371600" eaLnBrk="0" fontAlgn="base" hangingPunct="0">
              <a:spcBef>
                <a:spcPct val="0"/>
              </a:spcBef>
              <a:spcAft>
                <a:spcPct val="0"/>
              </a:spcAft>
              <a:defRPr sz="2400" b="1">
                <a:solidFill>
                  <a:schemeClr val="tx1"/>
                </a:solidFill>
                <a:latin typeface="Arial" charset="0"/>
                <a:ea typeface="ＭＳ Ｐゴシック" charset="-128"/>
              </a:defRPr>
            </a:lvl8pPr>
            <a:lvl9pPr marL="1828800" eaLnBrk="0" fontAlgn="base" hangingPunct="0">
              <a:spcBef>
                <a:spcPct val="0"/>
              </a:spcBef>
              <a:spcAft>
                <a:spcPct val="0"/>
              </a:spcAft>
              <a:defRPr sz="2400" b="1">
                <a:solidFill>
                  <a:schemeClr val="tx1"/>
                </a:solidFill>
                <a:latin typeface="Arial" charset="0"/>
                <a:ea typeface="ＭＳ Ｐゴシック" charset="-128"/>
              </a:defRPr>
            </a:lvl9pPr>
          </a:lstStyle>
          <a:p>
            <a:pPr eaLnBrk="1" hangingPunct="1">
              <a:lnSpc>
                <a:spcPts val="2000"/>
              </a:lnSpc>
              <a:buFont typeface="Arial" charset="0"/>
              <a:buNone/>
              <a:defRPr/>
            </a:pPr>
            <a:endParaRPr lang="en-US" altLang="en-US" sz="2000" b="0" baseline="0" dirty="0">
              <a:solidFill>
                <a:srgbClr val="FFFFFF"/>
              </a:solidFill>
            </a:endParaRPr>
          </a:p>
        </p:txBody>
      </p:sp>
      <p:pic>
        <p:nvPicPr>
          <p:cNvPr id="7" name="Picture 9" descr="uchfcola [Convert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98585" y="214314"/>
            <a:ext cx="61849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10" descr="UCLH_Ver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6418" y="1485900"/>
            <a:ext cx="994833" cy="1646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59" name="Text Placeholder 2"/>
          <p:cNvSpPr>
            <a:spLocks noGrp="1"/>
          </p:cNvSpPr>
          <p:nvPr>
            <p:ph type="subTitle" idx="1"/>
          </p:nvPr>
        </p:nvSpPr>
        <p:spPr>
          <a:xfrm>
            <a:off x="1883834" y="3198813"/>
            <a:ext cx="9783233" cy="690562"/>
          </a:xfrm>
        </p:spPr>
        <p:txBody>
          <a:bodyPr/>
          <a:lstStyle>
            <a:lvl1pPr marL="0" indent="0">
              <a:buFont typeface="Wingdings" pitchFamily="2" charset="2"/>
              <a:buNone/>
              <a:defRPr>
                <a:solidFill>
                  <a:schemeClr val="bg2"/>
                </a:solidFill>
              </a:defRPr>
            </a:lvl1pPr>
          </a:lstStyle>
          <a:p>
            <a:pPr lvl="0"/>
            <a:r>
              <a:rPr lang="en-GB" altLang="en-US" noProof="0"/>
              <a:t>Click to edit Master subtitle style</a:t>
            </a:r>
          </a:p>
        </p:txBody>
      </p:sp>
      <p:sp>
        <p:nvSpPr>
          <p:cNvPr id="23560" name="Title Placeholder 1"/>
          <p:cNvSpPr>
            <a:spLocks noGrp="1"/>
          </p:cNvSpPr>
          <p:nvPr>
            <p:ph type="ctrTitle"/>
          </p:nvPr>
        </p:nvSpPr>
        <p:spPr>
          <a:xfrm>
            <a:off x="1883833" y="1574801"/>
            <a:ext cx="9762067" cy="1420813"/>
          </a:xfrm>
        </p:spPr>
        <p:txBody>
          <a:bodyPr/>
          <a:lstStyle>
            <a:lvl1pPr>
              <a:defRPr>
                <a:solidFill>
                  <a:schemeClr val="bg1"/>
                </a:solidFill>
              </a:defRPr>
            </a:lvl1pPr>
          </a:lstStyle>
          <a:p>
            <a:pPr lvl="0"/>
            <a:r>
              <a:rPr lang="en-GB" altLang="en-US" noProof="0"/>
              <a:t>Click to edit Master title style</a:t>
            </a:r>
          </a:p>
        </p:txBody>
      </p:sp>
    </p:spTree>
    <p:extLst>
      <p:ext uri="{BB962C8B-B14F-4D97-AF65-F5344CB8AC3E}">
        <p14:creationId xmlns:p14="http://schemas.microsoft.com/office/powerpoint/2010/main" val="823440707"/>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5"/>
          <p:cNvSpPr>
            <a:spLocks noGrp="1"/>
          </p:cNvSpPr>
          <p:nvPr>
            <p:ph type="sldNum" sz="quarter" idx="10"/>
          </p:nvPr>
        </p:nvSpPr>
        <p:spPr/>
        <p:txBody>
          <a:bodyPr/>
          <a:lstStyle>
            <a:lvl1pPr>
              <a:defRPr/>
            </a:lvl1pPr>
          </a:lstStyle>
          <a:p>
            <a:pPr>
              <a:defRPr/>
            </a:pPr>
            <a:fld id="{53523876-37DE-4494-BC71-D24BF65EA8F6}" type="slidenum">
              <a:rPr lang="en-GB" altLang="en-US"/>
              <a:pPr>
                <a:defRPr/>
              </a:pPr>
              <a:t>‹#›</a:t>
            </a:fld>
            <a:endParaRPr lang="en-GB" altLang="en-US" dirty="0"/>
          </a:p>
        </p:txBody>
      </p:sp>
    </p:spTree>
    <p:extLst>
      <p:ext uri="{BB962C8B-B14F-4D97-AF65-F5344CB8AC3E}">
        <p14:creationId xmlns:p14="http://schemas.microsoft.com/office/powerpoint/2010/main" val="26135937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C266196-57AE-4A3B-84DC-C7A4BCFD8B16}" type="slidenum">
              <a:rPr lang="en-GB" altLang="en-US"/>
              <a:pPr>
                <a:defRPr/>
              </a:pPr>
              <a:t>‹#›</a:t>
            </a:fld>
            <a:endParaRPr lang="en-GB" altLang="en-US" dirty="0"/>
          </a:p>
        </p:txBody>
      </p:sp>
    </p:spTree>
    <p:extLst>
      <p:ext uri="{BB962C8B-B14F-4D97-AF65-F5344CB8AC3E}">
        <p14:creationId xmlns:p14="http://schemas.microsoft.com/office/powerpoint/2010/main" val="27669907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661584" y="2173289"/>
            <a:ext cx="4415367" cy="4429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280151" y="2173289"/>
            <a:ext cx="4417483" cy="4429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p:cNvSpPr>
            <a:spLocks noGrp="1"/>
          </p:cNvSpPr>
          <p:nvPr>
            <p:ph type="sldNum" sz="quarter" idx="10"/>
          </p:nvPr>
        </p:nvSpPr>
        <p:spPr/>
        <p:txBody>
          <a:bodyPr/>
          <a:lstStyle>
            <a:lvl1pPr>
              <a:defRPr/>
            </a:lvl1pPr>
          </a:lstStyle>
          <a:p>
            <a:pPr>
              <a:defRPr/>
            </a:pPr>
            <a:fld id="{7B84C3BD-94E0-4F2E-B7E1-2CC29B10290C}" type="slidenum">
              <a:rPr lang="en-GB" altLang="en-US"/>
              <a:pPr>
                <a:defRPr/>
              </a:pPr>
              <a:t>‹#›</a:t>
            </a:fld>
            <a:endParaRPr lang="en-GB" altLang="en-US" dirty="0"/>
          </a:p>
        </p:txBody>
      </p:sp>
    </p:spTree>
    <p:extLst>
      <p:ext uri="{BB962C8B-B14F-4D97-AF65-F5344CB8AC3E}">
        <p14:creationId xmlns:p14="http://schemas.microsoft.com/office/powerpoint/2010/main" val="40659266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5"/>
          <p:cNvSpPr>
            <a:spLocks noGrp="1"/>
          </p:cNvSpPr>
          <p:nvPr>
            <p:ph type="sldNum" sz="quarter" idx="10"/>
          </p:nvPr>
        </p:nvSpPr>
        <p:spPr/>
        <p:txBody>
          <a:bodyPr/>
          <a:lstStyle>
            <a:lvl1pPr>
              <a:defRPr/>
            </a:lvl1pPr>
          </a:lstStyle>
          <a:p>
            <a:pPr>
              <a:defRPr/>
            </a:pPr>
            <a:fld id="{94E409F3-34FF-40CC-8D67-AFCC5B039CD4}" type="slidenum">
              <a:rPr lang="en-GB" altLang="en-US"/>
              <a:pPr>
                <a:defRPr/>
              </a:pPr>
              <a:t>‹#›</a:t>
            </a:fld>
            <a:endParaRPr lang="en-GB" altLang="en-US" dirty="0"/>
          </a:p>
        </p:txBody>
      </p:sp>
    </p:spTree>
    <p:extLst>
      <p:ext uri="{BB962C8B-B14F-4D97-AF65-F5344CB8AC3E}">
        <p14:creationId xmlns:p14="http://schemas.microsoft.com/office/powerpoint/2010/main" val="2878590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5"/>
          <p:cNvSpPr>
            <a:spLocks noGrp="1"/>
          </p:cNvSpPr>
          <p:nvPr>
            <p:ph type="sldNum" sz="quarter" idx="10"/>
          </p:nvPr>
        </p:nvSpPr>
        <p:spPr/>
        <p:txBody>
          <a:bodyPr/>
          <a:lstStyle>
            <a:lvl1pPr>
              <a:defRPr/>
            </a:lvl1pPr>
          </a:lstStyle>
          <a:p>
            <a:pPr>
              <a:defRPr/>
            </a:pPr>
            <a:fld id="{4187E43E-48B8-4025-B739-A064A59A0DA1}" type="slidenum">
              <a:rPr lang="en-GB" altLang="en-US"/>
              <a:pPr>
                <a:defRPr/>
              </a:pPr>
              <a:t>‹#›</a:t>
            </a:fld>
            <a:endParaRPr lang="en-GB" altLang="en-US" dirty="0"/>
          </a:p>
        </p:txBody>
      </p:sp>
    </p:spTree>
    <p:extLst>
      <p:ext uri="{BB962C8B-B14F-4D97-AF65-F5344CB8AC3E}">
        <p14:creationId xmlns:p14="http://schemas.microsoft.com/office/powerpoint/2010/main" val="36943441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5FCC38B2-18B3-4DA0-B946-9792AC15A870}" type="slidenum">
              <a:rPr lang="en-GB" altLang="en-US"/>
              <a:pPr>
                <a:defRPr/>
              </a:pPr>
              <a:t>‹#›</a:t>
            </a:fld>
            <a:endParaRPr lang="en-GB" altLang="en-US" dirty="0"/>
          </a:p>
        </p:txBody>
      </p:sp>
    </p:spTree>
    <p:extLst>
      <p:ext uri="{BB962C8B-B14F-4D97-AF65-F5344CB8AC3E}">
        <p14:creationId xmlns:p14="http://schemas.microsoft.com/office/powerpoint/2010/main" val="32196757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859CA19E-585E-432E-80FF-20543A598C7E}" type="slidenum">
              <a:rPr lang="en-GB" altLang="en-US"/>
              <a:pPr>
                <a:defRPr/>
              </a:pPr>
              <a:t>‹#›</a:t>
            </a:fld>
            <a:endParaRPr lang="en-GB" altLang="en-US" dirty="0"/>
          </a:p>
        </p:txBody>
      </p:sp>
    </p:spTree>
    <p:extLst>
      <p:ext uri="{BB962C8B-B14F-4D97-AF65-F5344CB8AC3E}">
        <p14:creationId xmlns:p14="http://schemas.microsoft.com/office/powerpoint/2010/main" val="35596207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6060B88-3BE1-4E46-B18A-5BB5B8CA540B}" type="slidenum">
              <a:rPr lang="en-GB" altLang="en-US"/>
              <a:pPr>
                <a:defRPr/>
              </a:pPr>
              <a:t>‹#›</a:t>
            </a:fld>
            <a:endParaRPr lang="en-GB" altLang="en-US" dirty="0"/>
          </a:p>
        </p:txBody>
      </p:sp>
    </p:spTree>
    <p:extLst>
      <p:ext uri="{BB962C8B-B14F-4D97-AF65-F5344CB8AC3E}">
        <p14:creationId xmlns:p14="http://schemas.microsoft.com/office/powerpoint/2010/main" val="25890589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5"/>
          <p:cNvSpPr>
            <a:spLocks noGrp="1"/>
          </p:cNvSpPr>
          <p:nvPr>
            <p:ph type="sldNum" sz="quarter" idx="10"/>
          </p:nvPr>
        </p:nvSpPr>
        <p:spPr/>
        <p:txBody>
          <a:bodyPr/>
          <a:lstStyle>
            <a:lvl1pPr>
              <a:defRPr/>
            </a:lvl1pPr>
          </a:lstStyle>
          <a:p>
            <a:pPr>
              <a:defRPr/>
            </a:pPr>
            <a:fld id="{9CF0D5DC-6171-44A1-8777-D01687722831}" type="slidenum">
              <a:rPr lang="en-GB" altLang="en-US"/>
              <a:pPr>
                <a:defRPr/>
              </a:pPr>
              <a:t>‹#›</a:t>
            </a:fld>
            <a:endParaRPr lang="en-GB" altLang="en-US" dirty="0"/>
          </a:p>
        </p:txBody>
      </p:sp>
    </p:spTree>
    <p:extLst>
      <p:ext uri="{BB962C8B-B14F-4D97-AF65-F5344CB8AC3E}">
        <p14:creationId xmlns:p14="http://schemas.microsoft.com/office/powerpoint/2010/main" val="10335432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62534" y="1177925"/>
            <a:ext cx="2531533" cy="54244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661584" y="1177925"/>
            <a:ext cx="7397749" cy="54244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5"/>
          <p:cNvSpPr>
            <a:spLocks noGrp="1"/>
          </p:cNvSpPr>
          <p:nvPr>
            <p:ph type="sldNum" sz="quarter" idx="10"/>
          </p:nvPr>
        </p:nvSpPr>
        <p:spPr/>
        <p:txBody>
          <a:bodyPr/>
          <a:lstStyle>
            <a:lvl1pPr>
              <a:defRPr/>
            </a:lvl1pPr>
          </a:lstStyle>
          <a:p>
            <a:pPr>
              <a:defRPr/>
            </a:pPr>
            <a:fld id="{B3E40DE6-CA02-4CAB-A2FD-F48140CFDBDD}" type="slidenum">
              <a:rPr lang="en-GB" altLang="en-US"/>
              <a:pPr>
                <a:defRPr/>
              </a:pPr>
              <a:t>‹#›</a:t>
            </a:fld>
            <a:endParaRPr lang="en-GB" altLang="en-US" dirty="0"/>
          </a:p>
        </p:txBody>
      </p:sp>
    </p:spTree>
    <p:extLst>
      <p:ext uri="{BB962C8B-B14F-4D97-AF65-F5344CB8AC3E}">
        <p14:creationId xmlns:p14="http://schemas.microsoft.com/office/powerpoint/2010/main" val="1784576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
          <p:cNvSpPr txBox="1">
            <a:spLocks noChangeArrowheads="1"/>
          </p:cNvSpPr>
          <p:nvPr/>
        </p:nvSpPr>
        <p:spPr bwMode="auto">
          <a:xfrm>
            <a:off x="1771651" y="1485901"/>
            <a:ext cx="10007600" cy="1655763"/>
          </a:xfrm>
          <a:prstGeom prst="rect">
            <a:avLst/>
          </a:prstGeom>
          <a:solidFill>
            <a:srgbClr val="006A71"/>
          </a:solidFill>
          <a:ln w="9525">
            <a:noFill/>
            <a:miter lim="800000"/>
            <a:headEnd/>
            <a:tailEnd/>
          </a:ln>
        </p:spPr>
        <p:txBody>
          <a:bodyPr lIns="36000" tIns="0" rIns="0" bIns="0"/>
          <a:lstStyle>
            <a:lvl1pPr defTabSz="457200" eaLnBrk="0" hangingPunct="0">
              <a:defRPr sz="2400" b="1">
                <a:solidFill>
                  <a:schemeClr val="tx1"/>
                </a:solidFill>
                <a:latin typeface="Arial" charset="0"/>
                <a:ea typeface="ＭＳ Ｐゴシック" charset="-128"/>
              </a:defRPr>
            </a:lvl1pPr>
            <a:lvl2pPr marL="37931725" indent="-37474525" defTabSz="457200" eaLnBrk="0" hangingPunct="0">
              <a:defRPr sz="2400" b="1">
                <a:solidFill>
                  <a:schemeClr val="tx1"/>
                </a:solidFill>
                <a:latin typeface="Arial" charset="0"/>
                <a:ea typeface="ＭＳ Ｐゴシック" charset="-128"/>
              </a:defRPr>
            </a:lvl2pPr>
            <a:lvl3pPr eaLnBrk="0" hangingPunct="0">
              <a:defRPr sz="2400" b="1">
                <a:solidFill>
                  <a:schemeClr val="tx1"/>
                </a:solidFill>
                <a:latin typeface="Arial" charset="0"/>
                <a:ea typeface="ＭＳ Ｐゴシック" charset="-128"/>
              </a:defRPr>
            </a:lvl3pPr>
            <a:lvl4pPr eaLnBrk="0" hangingPunct="0">
              <a:defRPr sz="2400" b="1">
                <a:solidFill>
                  <a:schemeClr val="tx1"/>
                </a:solidFill>
                <a:latin typeface="Arial" charset="0"/>
                <a:ea typeface="ＭＳ Ｐゴシック" charset="-128"/>
              </a:defRPr>
            </a:lvl4pPr>
            <a:lvl5pPr eaLnBrk="0" hangingPunct="0">
              <a:defRPr sz="2400" b="1">
                <a:solidFill>
                  <a:schemeClr val="tx1"/>
                </a:solidFill>
                <a:latin typeface="Arial" charset="0"/>
                <a:ea typeface="ＭＳ Ｐゴシック" charset="-128"/>
              </a:defRPr>
            </a:lvl5pPr>
            <a:lvl6pPr marL="457200" eaLnBrk="0" fontAlgn="base" hangingPunct="0">
              <a:spcBef>
                <a:spcPct val="0"/>
              </a:spcBef>
              <a:spcAft>
                <a:spcPct val="0"/>
              </a:spcAft>
              <a:defRPr sz="2400" b="1">
                <a:solidFill>
                  <a:schemeClr val="tx1"/>
                </a:solidFill>
                <a:latin typeface="Arial" charset="0"/>
                <a:ea typeface="ＭＳ Ｐゴシック" charset="-128"/>
              </a:defRPr>
            </a:lvl6pPr>
            <a:lvl7pPr marL="914400" eaLnBrk="0" fontAlgn="base" hangingPunct="0">
              <a:spcBef>
                <a:spcPct val="0"/>
              </a:spcBef>
              <a:spcAft>
                <a:spcPct val="0"/>
              </a:spcAft>
              <a:defRPr sz="2400" b="1">
                <a:solidFill>
                  <a:schemeClr val="tx1"/>
                </a:solidFill>
                <a:latin typeface="Arial" charset="0"/>
                <a:ea typeface="ＭＳ Ｐゴシック" charset="-128"/>
              </a:defRPr>
            </a:lvl7pPr>
            <a:lvl8pPr marL="1371600" eaLnBrk="0" fontAlgn="base" hangingPunct="0">
              <a:spcBef>
                <a:spcPct val="0"/>
              </a:spcBef>
              <a:spcAft>
                <a:spcPct val="0"/>
              </a:spcAft>
              <a:defRPr sz="2400" b="1">
                <a:solidFill>
                  <a:schemeClr val="tx1"/>
                </a:solidFill>
                <a:latin typeface="Arial" charset="0"/>
                <a:ea typeface="ＭＳ Ｐゴシック" charset="-128"/>
              </a:defRPr>
            </a:lvl8pPr>
            <a:lvl9pPr marL="1828800" eaLnBrk="0" fontAlgn="base" hangingPunct="0">
              <a:spcBef>
                <a:spcPct val="0"/>
              </a:spcBef>
              <a:spcAft>
                <a:spcPct val="0"/>
              </a:spcAft>
              <a:defRPr sz="2400" b="1">
                <a:solidFill>
                  <a:schemeClr val="tx1"/>
                </a:solidFill>
                <a:latin typeface="Arial" charset="0"/>
                <a:ea typeface="ＭＳ Ｐゴシック" charset="-128"/>
              </a:defRPr>
            </a:lvl9pPr>
          </a:lstStyle>
          <a:p>
            <a:pPr eaLnBrk="1" hangingPunct="1">
              <a:lnSpc>
                <a:spcPts val="3300"/>
              </a:lnSpc>
              <a:defRPr/>
            </a:pPr>
            <a:endParaRPr lang="en-US" altLang="en-US" sz="3200" b="0" baseline="0" dirty="0">
              <a:solidFill>
                <a:schemeClr val="bg1"/>
              </a:solidFill>
              <a:latin typeface="Calibri" pitchFamily="34" charset="0"/>
            </a:endParaRPr>
          </a:p>
        </p:txBody>
      </p:sp>
      <p:sp>
        <p:nvSpPr>
          <p:cNvPr id="5" name="Rectangle 4"/>
          <p:cNvSpPr/>
          <p:nvPr/>
        </p:nvSpPr>
        <p:spPr>
          <a:xfrm>
            <a:off x="1771651" y="3143251"/>
            <a:ext cx="10007600" cy="828675"/>
          </a:xfrm>
          <a:prstGeom prst="rect">
            <a:avLst/>
          </a:prstGeom>
          <a:solidFill>
            <a:srgbClr val="82CEC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baseline="0" dirty="0"/>
          </a:p>
        </p:txBody>
      </p:sp>
      <p:sp>
        <p:nvSpPr>
          <p:cNvPr id="6" name="Rectangle 5"/>
          <p:cNvSpPr txBox="1">
            <a:spLocks noChangeArrowheads="1"/>
          </p:cNvSpPr>
          <p:nvPr/>
        </p:nvSpPr>
        <p:spPr bwMode="auto">
          <a:xfrm>
            <a:off x="1852084" y="3079750"/>
            <a:ext cx="8534400" cy="850900"/>
          </a:xfrm>
          <a:prstGeom prst="rect">
            <a:avLst/>
          </a:prstGeom>
          <a:noFill/>
          <a:ln w="9525">
            <a:noFill/>
            <a:miter lim="800000"/>
            <a:headEnd/>
            <a:tailEnd/>
          </a:ln>
        </p:spPr>
        <p:txBody>
          <a:bodyPr lIns="0" tIns="90000" rIns="0" bIns="0"/>
          <a:lstStyle>
            <a:lvl1pPr defTabSz="457200" eaLnBrk="0" hangingPunct="0">
              <a:defRPr sz="2400" b="1">
                <a:solidFill>
                  <a:schemeClr val="tx1"/>
                </a:solidFill>
                <a:latin typeface="Arial" charset="0"/>
                <a:ea typeface="ＭＳ Ｐゴシック" charset="-128"/>
              </a:defRPr>
            </a:lvl1pPr>
            <a:lvl2pPr marL="37931725" indent="-37474525" defTabSz="457200" eaLnBrk="0" hangingPunct="0">
              <a:defRPr sz="2400" b="1">
                <a:solidFill>
                  <a:schemeClr val="tx1"/>
                </a:solidFill>
                <a:latin typeface="Arial" charset="0"/>
                <a:ea typeface="ＭＳ Ｐゴシック" charset="-128"/>
              </a:defRPr>
            </a:lvl2pPr>
            <a:lvl3pPr eaLnBrk="0" hangingPunct="0">
              <a:defRPr sz="2400" b="1">
                <a:solidFill>
                  <a:schemeClr val="tx1"/>
                </a:solidFill>
                <a:latin typeface="Arial" charset="0"/>
                <a:ea typeface="ＭＳ Ｐゴシック" charset="-128"/>
              </a:defRPr>
            </a:lvl3pPr>
            <a:lvl4pPr eaLnBrk="0" hangingPunct="0">
              <a:defRPr sz="2400" b="1">
                <a:solidFill>
                  <a:schemeClr val="tx1"/>
                </a:solidFill>
                <a:latin typeface="Arial" charset="0"/>
                <a:ea typeface="ＭＳ Ｐゴシック" charset="-128"/>
              </a:defRPr>
            </a:lvl4pPr>
            <a:lvl5pPr eaLnBrk="0" hangingPunct="0">
              <a:defRPr sz="2400" b="1">
                <a:solidFill>
                  <a:schemeClr val="tx1"/>
                </a:solidFill>
                <a:latin typeface="Arial" charset="0"/>
                <a:ea typeface="ＭＳ Ｐゴシック" charset="-128"/>
              </a:defRPr>
            </a:lvl5pPr>
            <a:lvl6pPr marL="457200" eaLnBrk="0" fontAlgn="base" hangingPunct="0">
              <a:spcBef>
                <a:spcPct val="0"/>
              </a:spcBef>
              <a:spcAft>
                <a:spcPct val="0"/>
              </a:spcAft>
              <a:defRPr sz="2400" b="1">
                <a:solidFill>
                  <a:schemeClr val="tx1"/>
                </a:solidFill>
                <a:latin typeface="Arial" charset="0"/>
                <a:ea typeface="ＭＳ Ｐゴシック" charset="-128"/>
              </a:defRPr>
            </a:lvl6pPr>
            <a:lvl7pPr marL="914400" eaLnBrk="0" fontAlgn="base" hangingPunct="0">
              <a:spcBef>
                <a:spcPct val="0"/>
              </a:spcBef>
              <a:spcAft>
                <a:spcPct val="0"/>
              </a:spcAft>
              <a:defRPr sz="2400" b="1">
                <a:solidFill>
                  <a:schemeClr val="tx1"/>
                </a:solidFill>
                <a:latin typeface="Arial" charset="0"/>
                <a:ea typeface="ＭＳ Ｐゴシック" charset="-128"/>
              </a:defRPr>
            </a:lvl7pPr>
            <a:lvl8pPr marL="1371600" eaLnBrk="0" fontAlgn="base" hangingPunct="0">
              <a:spcBef>
                <a:spcPct val="0"/>
              </a:spcBef>
              <a:spcAft>
                <a:spcPct val="0"/>
              </a:spcAft>
              <a:defRPr sz="2400" b="1">
                <a:solidFill>
                  <a:schemeClr val="tx1"/>
                </a:solidFill>
                <a:latin typeface="Arial" charset="0"/>
                <a:ea typeface="ＭＳ Ｐゴシック" charset="-128"/>
              </a:defRPr>
            </a:lvl8pPr>
            <a:lvl9pPr marL="1828800" eaLnBrk="0" fontAlgn="base" hangingPunct="0">
              <a:spcBef>
                <a:spcPct val="0"/>
              </a:spcBef>
              <a:spcAft>
                <a:spcPct val="0"/>
              </a:spcAft>
              <a:defRPr sz="2400" b="1">
                <a:solidFill>
                  <a:schemeClr val="tx1"/>
                </a:solidFill>
                <a:latin typeface="Arial" charset="0"/>
                <a:ea typeface="ＭＳ Ｐゴシック" charset="-128"/>
              </a:defRPr>
            </a:lvl9pPr>
          </a:lstStyle>
          <a:p>
            <a:pPr eaLnBrk="1" hangingPunct="1">
              <a:lnSpc>
                <a:spcPts val="2000"/>
              </a:lnSpc>
              <a:buFont typeface="Arial" charset="0"/>
              <a:buNone/>
              <a:defRPr/>
            </a:pPr>
            <a:endParaRPr lang="en-US" altLang="en-US" sz="2000" b="0" baseline="0" dirty="0">
              <a:solidFill>
                <a:srgbClr val="FFFFFF"/>
              </a:solidFill>
            </a:endParaRPr>
          </a:p>
        </p:txBody>
      </p:sp>
      <p:pic>
        <p:nvPicPr>
          <p:cNvPr id="7" name="Picture 9" descr="uchfcola [Converted].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43673" y="214314"/>
            <a:ext cx="4139811" cy="458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10" descr="UCLH_Ver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6418" y="1660124"/>
            <a:ext cx="994833" cy="14720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59" name="Text Placeholder 2"/>
          <p:cNvSpPr>
            <a:spLocks noGrp="1"/>
          </p:cNvSpPr>
          <p:nvPr>
            <p:ph type="subTitle" idx="1"/>
          </p:nvPr>
        </p:nvSpPr>
        <p:spPr>
          <a:xfrm>
            <a:off x="1883834" y="3198813"/>
            <a:ext cx="9783233" cy="690562"/>
          </a:xfrm>
        </p:spPr>
        <p:txBody>
          <a:bodyPr/>
          <a:lstStyle>
            <a:lvl1pPr marL="0" indent="0">
              <a:buFont typeface="Wingdings" pitchFamily="2" charset="2"/>
              <a:buNone/>
              <a:defRPr>
                <a:solidFill>
                  <a:schemeClr val="bg2"/>
                </a:solidFill>
              </a:defRPr>
            </a:lvl1pPr>
          </a:lstStyle>
          <a:p>
            <a:pPr lvl="0"/>
            <a:r>
              <a:rPr lang="en-GB" altLang="en-US" noProof="0"/>
              <a:t>Click to edit Master subtitle style</a:t>
            </a:r>
          </a:p>
        </p:txBody>
      </p:sp>
      <p:sp>
        <p:nvSpPr>
          <p:cNvPr id="23560" name="Title Placeholder 1"/>
          <p:cNvSpPr>
            <a:spLocks noGrp="1"/>
          </p:cNvSpPr>
          <p:nvPr>
            <p:ph type="ctrTitle"/>
          </p:nvPr>
        </p:nvSpPr>
        <p:spPr>
          <a:xfrm>
            <a:off x="1883833" y="1574801"/>
            <a:ext cx="9762067" cy="1420813"/>
          </a:xfrm>
        </p:spPr>
        <p:txBody>
          <a:bodyPr/>
          <a:lstStyle>
            <a:lvl1pPr>
              <a:defRPr>
                <a:solidFill>
                  <a:schemeClr val="bg1"/>
                </a:solidFill>
              </a:defRPr>
            </a:lvl1pPr>
          </a:lstStyle>
          <a:p>
            <a:pPr lvl="0"/>
            <a:r>
              <a:rPr lang="en-GB" altLang="en-US" noProof="0"/>
              <a:t>Click to edit Master title style</a:t>
            </a:r>
          </a:p>
        </p:txBody>
      </p:sp>
    </p:spTree>
    <p:extLst>
      <p:ext uri="{BB962C8B-B14F-4D97-AF65-F5344CB8AC3E}">
        <p14:creationId xmlns:p14="http://schemas.microsoft.com/office/powerpoint/2010/main" val="823440707"/>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5"/>
          <p:cNvSpPr>
            <a:spLocks noGrp="1"/>
          </p:cNvSpPr>
          <p:nvPr>
            <p:ph type="sldNum" sz="quarter" idx="10"/>
          </p:nvPr>
        </p:nvSpPr>
        <p:spPr/>
        <p:txBody>
          <a:bodyPr/>
          <a:lstStyle>
            <a:lvl1pPr>
              <a:defRPr/>
            </a:lvl1pPr>
          </a:lstStyle>
          <a:p>
            <a:pPr>
              <a:defRPr/>
            </a:pPr>
            <a:fld id="{53523876-37DE-4494-BC71-D24BF65EA8F6}" type="slidenum">
              <a:rPr lang="en-GB" altLang="en-US"/>
              <a:pPr>
                <a:defRPr/>
              </a:pPr>
              <a:t>‹#›</a:t>
            </a:fld>
            <a:endParaRPr lang="en-GB" altLang="en-US" dirty="0"/>
          </a:p>
        </p:txBody>
      </p:sp>
    </p:spTree>
    <p:extLst>
      <p:ext uri="{BB962C8B-B14F-4D97-AF65-F5344CB8AC3E}">
        <p14:creationId xmlns:p14="http://schemas.microsoft.com/office/powerpoint/2010/main" val="26135937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7C266196-57AE-4A3B-84DC-C7A4BCFD8B16}" type="slidenum">
              <a:rPr lang="en-GB" altLang="en-US"/>
              <a:pPr>
                <a:defRPr/>
              </a:pPr>
              <a:t>‹#›</a:t>
            </a:fld>
            <a:endParaRPr lang="en-GB" altLang="en-US" dirty="0"/>
          </a:p>
        </p:txBody>
      </p:sp>
    </p:spTree>
    <p:extLst>
      <p:ext uri="{BB962C8B-B14F-4D97-AF65-F5344CB8AC3E}">
        <p14:creationId xmlns:p14="http://schemas.microsoft.com/office/powerpoint/2010/main" val="27669907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661584" y="2173289"/>
            <a:ext cx="4415367" cy="4429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280151" y="2173289"/>
            <a:ext cx="4417483" cy="4429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5"/>
          <p:cNvSpPr>
            <a:spLocks noGrp="1"/>
          </p:cNvSpPr>
          <p:nvPr>
            <p:ph type="sldNum" sz="quarter" idx="10"/>
          </p:nvPr>
        </p:nvSpPr>
        <p:spPr/>
        <p:txBody>
          <a:bodyPr/>
          <a:lstStyle>
            <a:lvl1pPr>
              <a:defRPr/>
            </a:lvl1pPr>
          </a:lstStyle>
          <a:p>
            <a:pPr>
              <a:defRPr/>
            </a:pPr>
            <a:fld id="{7B84C3BD-94E0-4F2E-B7E1-2CC29B10290C}" type="slidenum">
              <a:rPr lang="en-GB" altLang="en-US"/>
              <a:pPr>
                <a:defRPr/>
              </a:pPr>
              <a:t>‹#›</a:t>
            </a:fld>
            <a:endParaRPr lang="en-GB" altLang="en-US" dirty="0"/>
          </a:p>
        </p:txBody>
      </p:sp>
    </p:spTree>
    <p:extLst>
      <p:ext uri="{BB962C8B-B14F-4D97-AF65-F5344CB8AC3E}">
        <p14:creationId xmlns:p14="http://schemas.microsoft.com/office/powerpoint/2010/main" val="40659266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5"/>
          <p:cNvSpPr>
            <a:spLocks noGrp="1"/>
          </p:cNvSpPr>
          <p:nvPr>
            <p:ph type="sldNum" sz="quarter" idx="10"/>
          </p:nvPr>
        </p:nvSpPr>
        <p:spPr/>
        <p:txBody>
          <a:bodyPr/>
          <a:lstStyle>
            <a:lvl1pPr>
              <a:defRPr/>
            </a:lvl1pPr>
          </a:lstStyle>
          <a:p>
            <a:pPr>
              <a:defRPr/>
            </a:pPr>
            <a:fld id="{94E409F3-34FF-40CC-8D67-AFCC5B039CD4}" type="slidenum">
              <a:rPr lang="en-GB" altLang="en-US"/>
              <a:pPr>
                <a:defRPr/>
              </a:pPr>
              <a:t>‹#›</a:t>
            </a:fld>
            <a:endParaRPr lang="en-GB" altLang="en-US" dirty="0"/>
          </a:p>
        </p:txBody>
      </p:sp>
    </p:spTree>
    <p:extLst>
      <p:ext uri="{BB962C8B-B14F-4D97-AF65-F5344CB8AC3E}">
        <p14:creationId xmlns:p14="http://schemas.microsoft.com/office/powerpoint/2010/main" val="2878590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5"/>
          <p:cNvSpPr>
            <a:spLocks noGrp="1"/>
          </p:cNvSpPr>
          <p:nvPr>
            <p:ph type="sldNum" sz="quarter" idx="10"/>
          </p:nvPr>
        </p:nvSpPr>
        <p:spPr/>
        <p:txBody>
          <a:bodyPr/>
          <a:lstStyle>
            <a:lvl1pPr>
              <a:defRPr/>
            </a:lvl1pPr>
          </a:lstStyle>
          <a:p>
            <a:pPr>
              <a:defRPr/>
            </a:pPr>
            <a:fld id="{4187E43E-48B8-4025-B739-A064A59A0DA1}" type="slidenum">
              <a:rPr lang="en-GB" altLang="en-US"/>
              <a:pPr>
                <a:defRPr/>
              </a:pPr>
              <a:t>‹#›</a:t>
            </a:fld>
            <a:endParaRPr lang="en-GB" altLang="en-US" dirty="0"/>
          </a:p>
        </p:txBody>
      </p:sp>
    </p:spTree>
    <p:extLst>
      <p:ext uri="{BB962C8B-B14F-4D97-AF65-F5344CB8AC3E}">
        <p14:creationId xmlns:p14="http://schemas.microsoft.com/office/powerpoint/2010/main" val="3694344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5FCC38B2-18B3-4DA0-B946-9792AC15A870}" type="slidenum">
              <a:rPr lang="en-GB" altLang="en-US"/>
              <a:pPr>
                <a:defRPr/>
              </a:pPr>
              <a:t>‹#›</a:t>
            </a:fld>
            <a:endParaRPr lang="en-GB" altLang="en-US" dirty="0"/>
          </a:p>
        </p:txBody>
      </p:sp>
    </p:spTree>
    <p:extLst>
      <p:ext uri="{BB962C8B-B14F-4D97-AF65-F5344CB8AC3E}">
        <p14:creationId xmlns:p14="http://schemas.microsoft.com/office/powerpoint/2010/main" val="32196757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93366" y="23754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859CA19E-585E-432E-80FF-20543A598C7E}" type="slidenum">
              <a:rPr lang="en-GB" altLang="en-US"/>
              <a:pPr>
                <a:defRPr/>
              </a:pPr>
              <a:t>‹#›</a:t>
            </a:fld>
            <a:endParaRPr lang="en-GB" altLang="en-US" dirty="0"/>
          </a:p>
        </p:txBody>
      </p:sp>
    </p:spTree>
    <p:extLst>
      <p:ext uri="{BB962C8B-B14F-4D97-AF65-F5344CB8AC3E}">
        <p14:creationId xmlns:p14="http://schemas.microsoft.com/office/powerpoint/2010/main" val="35596207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6060B88-3BE1-4E46-B18A-5BB5B8CA540B}" type="slidenum">
              <a:rPr lang="en-GB" altLang="en-US"/>
              <a:pPr>
                <a:defRPr/>
              </a:pPr>
              <a:t>‹#›</a:t>
            </a:fld>
            <a:endParaRPr lang="en-GB" altLang="en-US" dirty="0"/>
          </a:p>
        </p:txBody>
      </p:sp>
    </p:spTree>
    <p:extLst>
      <p:ext uri="{BB962C8B-B14F-4D97-AF65-F5344CB8AC3E}">
        <p14:creationId xmlns:p14="http://schemas.microsoft.com/office/powerpoint/2010/main" val="25890589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5"/>
          <p:cNvSpPr>
            <a:spLocks noGrp="1"/>
          </p:cNvSpPr>
          <p:nvPr>
            <p:ph type="sldNum" sz="quarter" idx="10"/>
          </p:nvPr>
        </p:nvSpPr>
        <p:spPr/>
        <p:txBody>
          <a:bodyPr/>
          <a:lstStyle>
            <a:lvl1pPr>
              <a:defRPr/>
            </a:lvl1pPr>
          </a:lstStyle>
          <a:p>
            <a:pPr>
              <a:defRPr/>
            </a:pPr>
            <a:fld id="{9CF0D5DC-6171-44A1-8777-D01687722831}" type="slidenum">
              <a:rPr lang="en-GB" altLang="en-US"/>
              <a:pPr>
                <a:defRPr/>
              </a:pPr>
              <a:t>‹#›</a:t>
            </a:fld>
            <a:endParaRPr lang="en-GB" altLang="en-US" dirty="0"/>
          </a:p>
        </p:txBody>
      </p:sp>
    </p:spTree>
    <p:extLst>
      <p:ext uri="{BB962C8B-B14F-4D97-AF65-F5344CB8AC3E}">
        <p14:creationId xmlns:p14="http://schemas.microsoft.com/office/powerpoint/2010/main" val="10335432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62534" y="1177925"/>
            <a:ext cx="2531533" cy="54244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661584" y="1177925"/>
            <a:ext cx="7397749" cy="54244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5"/>
          <p:cNvSpPr>
            <a:spLocks noGrp="1"/>
          </p:cNvSpPr>
          <p:nvPr>
            <p:ph type="sldNum" sz="quarter" idx="10"/>
          </p:nvPr>
        </p:nvSpPr>
        <p:spPr/>
        <p:txBody>
          <a:bodyPr/>
          <a:lstStyle>
            <a:lvl1pPr>
              <a:defRPr/>
            </a:lvl1pPr>
          </a:lstStyle>
          <a:p>
            <a:pPr>
              <a:defRPr/>
            </a:pPr>
            <a:fld id="{B3E40DE6-CA02-4CAB-A2FD-F48140CFDBDD}" type="slidenum">
              <a:rPr lang="en-GB" altLang="en-US"/>
              <a:pPr>
                <a:defRPr/>
              </a:pPr>
              <a:t>‹#›</a:t>
            </a:fld>
            <a:endParaRPr lang="en-GB" altLang="en-US" dirty="0"/>
          </a:p>
        </p:txBody>
      </p:sp>
    </p:spTree>
    <p:extLst>
      <p:ext uri="{BB962C8B-B14F-4D97-AF65-F5344CB8AC3E}">
        <p14:creationId xmlns:p14="http://schemas.microsoft.com/office/powerpoint/2010/main" val="1784576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9300"/>
          </a:solidFill>
        </p:spPr>
        <p:txBody>
          <a:bodyPr/>
          <a:lstStyle>
            <a:lvl1pPr>
              <a:defRPr sz="2700"/>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xfrm>
            <a:off x="1391477" y="6381750"/>
            <a:ext cx="2844800" cy="476250"/>
          </a:xfrm>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00E05CE-67AC-4491-A687-8189BF4A780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53855750"/>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BAF49FE-DA1C-3047-B0DB-10D5BA310FD6}"/>
              </a:ext>
            </a:extLst>
          </p:cNvPr>
          <p:cNvSpPr/>
          <p:nvPr userDrawn="1"/>
        </p:nvSpPr>
        <p:spPr>
          <a:xfrm rot="-840000">
            <a:off x="-3597" y="3879186"/>
            <a:ext cx="12912747" cy="4343281"/>
          </a:xfrm>
          <a:custGeom>
            <a:avLst/>
            <a:gdLst>
              <a:gd name="connsiteX0" fmla="*/ 12912747 w 12912747"/>
              <a:gd name="connsiteY0" fmla="*/ 0 h 4343281"/>
              <a:gd name="connsiteX1" fmla="*/ 11829845 w 12912747"/>
              <a:gd name="connsiteY1" fmla="*/ 4343281 h 4343281"/>
              <a:gd name="connsiteX2" fmla="*/ 0 w 12912747"/>
              <a:gd name="connsiteY2" fmla="*/ 1393769 h 4343281"/>
              <a:gd name="connsiteX3" fmla="*/ 347506 w 12912747"/>
              <a:gd name="connsiteY3" fmla="*/ 0 h 4343281"/>
            </a:gdLst>
            <a:ahLst/>
            <a:cxnLst>
              <a:cxn ang="0">
                <a:pos x="connsiteX0" y="connsiteY0"/>
              </a:cxn>
              <a:cxn ang="0">
                <a:pos x="connsiteX1" y="connsiteY1"/>
              </a:cxn>
              <a:cxn ang="0">
                <a:pos x="connsiteX2" y="connsiteY2"/>
              </a:cxn>
              <a:cxn ang="0">
                <a:pos x="connsiteX3" y="connsiteY3"/>
              </a:cxn>
            </a:cxnLst>
            <a:rect l="l" t="t" r="r" b="b"/>
            <a:pathLst>
              <a:path w="12912747" h="4343281">
                <a:moveTo>
                  <a:pt x="12912747" y="0"/>
                </a:moveTo>
                <a:lnTo>
                  <a:pt x="11829845" y="4343281"/>
                </a:lnTo>
                <a:lnTo>
                  <a:pt x="0" y="1393769"/>
                </a:lnTo>
                <a:lnTo>
                  <a:pt x="347506" y="0"/>
                </a:lnTo>
                <a:close/>
              </a:path>
            </a:pathLst>
          </a:custGeom>
          <a:solidFill>
            <a:srgbClr val="015CB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856DEA0C-B93B-CE4E-93A4-9D0E971E5140}"/>
              </a:ext>
            </a:extLst>
          </p:cNvPr>
          <p:cNvSpPr txBox="1"/>
          <p:nvPr userDrawn="1"/>
        </p:nvSpPr>
        <p:spPr>
          <a:xfrm>
            <a:off x="8663932" y="5947698"/>
            <a:ext cx="2914196" cy="461665"/>
          </a:xfrm>
          <a:prstGeom prst="rect">
            <a:avLst/>
          </a:prstGeom>
          <a:noFill/>
        </p:spPr>
        <p:txBody>
          <a:bodyPr wrap="none" rtlCol="0">
            <a:spAutoFit/>
          </a:bodyPr>
          <a:lstStyle/>
          <a:p>
            <a:r>
              <a:rPr lang="en-GB" sz="2400" b="1" dirty="0">
                <a:solidFill>
                  <a:schemeClr val="bg1"/>
                </a:solidFill>
                <a:latin typeface="Arial" panose="020B0604020202020204" pitchFamily="34" charset="0"/>
                <a:cs typeface="Arial" panose="020B0604020202020204" pitchFamily="34" charset="0"/>
              </a:rPr>
              <a:t># </a:t>
            </a:r>
            <a:r>
              <a:rPr lang="en-GB" sz="2400" b="1" dirty="0" err="1">
                <a:solidFill>
                  <a:schemeClr val="bg1"/>
                </a:solidFill>
                <a:latin typeface="Arial" panose="020B0604020202020204" pitchFamily="34" charset="0"/>
                <a:cs typeface="Arial" panose="020B0604020202020204" pitchFamily="34" charset="0"/>
              </a:rPr>
              <a:t>ProudToBeENHT</a:t>
            </a:r>
            <a:endParaRPr lang="en-GB" sz="2400" b="1" dirty="0">
              <a:solidFill>
                <a:schemeClr val="bg1"/>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2DB01755-9C97-C243-8AD9-48E5F5EE9753}"/>
              </a:ext>
            </a:extLst>
          </p:cNvPr>
          <p:cNvPicPr>
            <a:picLocks noChangeAspect="1"/>
          </p:cNvPicPr>
          <p:nvPr userDrawn="1"/>
        </p:nvPicPr>
        <p:blipFill>
          <a:blip r:embed="rId2"/>
          <a:stretch>
            <a:fillRect/>
          </a:stretch>
        </p:blipFill>
        <p:spPr>
          <a:xfrm>
            <a:off x="0" y="1987394"/>
            <a:ext cx="12192000" cy="3464560"/>
          </a:xfrm>
          <a:prstGeom prst="rect">
            <a:avLst/>
          </a:prstGeom>
        </p:spPr>
      </p:pic>
      <p:sp>
        <p:nvSpPr>
          <p:cNvPr id="12" name="Text Placeholder 2">
            <a:extLst>
              <a:ext uri="{FF2B5EF4-FFF2-40B4-BE49-F238E27FC236}">
                <a16:creationId xmlns:a16="http://schemas.microsoft.com/office/drawing/2014/main" id="{EB9B26DF-A999-EC49-8472-D5341D95292B}"/>
              </a:ext>
            </a:extLst>
          </p:cNvPr>
          <p:cNvSpPr>
            <a:spLocks noGrp="1"/>
          </p:cNvSpPr>
          <p:nvPr>
            <p:ph type="body" sz="quarter" idx="10" hasCustomPrompt="1"/>
          </p:nvPr>
        </p:nvSpPr>
        <p:spPr>
          <a:xfrm>
            <a:off x="1008527" y="650960"/>
            <a:ext cx="5895975" cy="522747"/>
          </a:xfrm>
        </p:spPr>
        <p:txBody>
          <a:bodyPr>
            <a:normAutofit/>
          </a:bodyPr>
          <a:lstStyle>
            <a:lvl1pPr marL="0" indent="0">
              <a:buNone/>
              <a:defRPr sz="2800" b="1">
                <a:solidFill>
                  <a:schemeClr val="accent1"/>
                </a:solidFill>
              </a:defRPr>
            </a:lvl1pPr>
          </a:lstStyle>
          <a:p>
            <a:pPr lvl="0"/>
            <a:r>
              <a:rPr lang="en-GB" dirty="0"/>
              <a:t>Presentation title</a:t>
            </a:r>
            <a:endParaRPr lang="en-US" dirty="0"/>
          </a:p>
        </p:txBody>
      </p:sp>
      <p:sp>
        <p:nvSpPr>
          <p:cNvPr id="14" name="Text Placeholder 2">
            <a:extLst>
              <a:ext uri="{FF2B5EF4-FFF2-40B4-BE49-F238E27FC236}">
                <a16:creationId xmlns:a16="http://schemas.microsoft.com/office/drawing/2014/main" id="{5A10AA8E-D425-6E43-96B0-2C374FA263D2}"/>
              </a:ext>
            </a:extLst>
          </p:cNvPr>
          <p:cNvSpPr>
            <a:spLocks noGrp="1"/>
          </p:cNvSpPr>
          <p:nvPr>
            <p:ph type="body" sz="quarter" idx="11" hasCustomPrompt="1"/>
          </p:nvPr>
        </p:nvSpPr>
        <p:spPr>
          <a:xfrm>
            <a:off x="1008526" y="1392705"/>
            <a:ext cx="5895975" cy="522747"/>
          </a:xfrm>
        </p:spPr>
        <p:txBody>
          <a:bodyPr>
            <a:normAutofit/>
          </a:bodyPr>
          <a:lstStyle>
            <a:lvl1pPr marL="0" indent="0">
              <a:buNone/>
              <a:defRPr sz="2600" b="0">
                <a:solidFill>
                  <a:schemeClr val="accent1"/>
                </a:solidFill>
              </a:defRPr>
            </a:lvl1pPr>
          </a:lstStyle>
          <a:p>
            <a:pPr lvl="0"/>
            <a:r>
              <a:rPr lang="en-GB" dirty="0"/>
              <a:t>Name</a:t>
            </a:r>
            <a:endParaRPr lang="en-US" dirty="0"/>
          </a:p>
        </p:txBody>
      </p:sp>
      <p:sp>
        <p:nvSpPr>
          <p:cNvPr id="15" name="Text Placeholder 2">
            <a:extLst>
              <a:ext uri="{FF2B5EF4-FFF2-40B4-BE49-F238E27FC236}">
                <a16:creationId xmlns:a16="http://schemas.microsoft.com/office/drawing/2014/main" id="{28C6503B-CFE7-454A-82AB-E6F8C24ECFE2}"/>
              </a:ext>
            </a:extLst>
          </p:cNvPr>
          <p:cNvSpPr>
            <a:spLocks noGrp="1"/>
          </p:cNvSpPr>
          <p:nvPr>
            <p:ph type="body" sz="quarter" idx="12" hasCustomPrompt="1"/>
          </p:nvPr>
        </p:nvSpPr>
        <p:spPr>
          <a:xfrm>
            <a:off x="1008526" y="2120380"/>
            <a:ext cx="5895975" cy="522747"/>
          </a:xfrm>
        </p:spPr>
        <p:txBody>
          <a:bodyPr>
            <a:normAutofit/>
          </a:bodyPr>
          <a:lstStyle>
            <a:lvl1pPr marL="0" indent="0">
              <a:buNone/>
              <a:defRPr sz="2200" b="0">
                <a:solidFill>
                  <a:schemeClr val="accent1"/>
                </a:solidFill>
              </a:defRPr>
            </a:lvl1pPr>
          </a:lstStyle>
          <a:p>
            <a:pPr lvl="0"/>
            <a:r>
              <a:rPr lang="en-GB" dirty="0"/>
              <a:t>Date</a:t>
            </a:r>
            <a:endParaRPr lang="en-US" dirty="0"/>
          </a:p>
        </p:txBody>
      </p:sp>
      <p:pic>
        <p:nvPicPr>
          <p:cNvPr id="2" name="Picture 1" descr="A black background with a white and blue logo&#10;&#10;AI-generated content may be incorrect.">
            <a:extLst>
              <a:ext uri="{FF2B5EF4-FFF2-40B4-BE49-F238E27FC236}">
                <a16:creationId xmlns:a16="http://schemas.microsoft.com/office/drawing/2014/main" id="{14F7DAE0-57B9-73E4-2238-BA9F12BE38B5}"/>
              </a:ext>
            </a:extLst>
          </p:cNvPr>
          <p:cNvPicPr>
            <a:picLocks noChangeAspect="1"/>
          </p:cNvPicPr>
          <p:nvPr userDrawn="1"/>
        </p:nvPicPr>
        <p:blipFill>
          <a:blip r:embed="rId3"/>
          <a:stretch>
            <a:fillRect/>
          </a:stretch>
        </p:blipFill>
        <p:spPr>
          <a:xfrm>
            <a:off x="8829673" y="376643"/>
            <a:ext cx="3005554" cy="1282475"/>
          </a:xfrm>
          <a:prstGeom prst="rect">
            <a:avLst/>
          </a:prstGeom>
        </p:spPr>
      </p:pic>
    </p:spTree>
    <p:extLst>
      <p:ext uri="{BB962C8B-B14F-4D97-AF65-F5344CB8AC3E}">
        <p14:creationId xmlns:p14="http://schemas.microsoft.com/office/powerpoint/2010/main" val="10565859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9783A-C40B-2545-A8ED-D8AECA4A8A30}"/>
              </a:ext>
            </a:extLst>
          </p:cNvPr>
          <p:cNvSpPr>
            <a:spLocks noGrp="1"/>
          </p:cNvSpPr>
          <p:nvPr>
            <p:ph type="title"/>
          </p:nvPr>
        </p:nvSpPr>
        <p:spPr>
          <a:xfrm>
            <a:off x="838200" y="365126"/>
            <a:ext cx="8398790" cy="595770"/>
          </a:xfrm>
        </p:spPr>
        <p:txBody>
          <a:bodyPr anchor="t">
            <a:normAutofit/>
          </a:bodyPr>
          <a:lstStyle>
            <a:lvl1pPr>
              <a:defRPr sz="2800" b="1">
                <a:solidFill>
                  <a:schemeClr val="accent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78998415-FD79-2140-81A2-34B0248110EC}"/>
              </a:ext>
            </a:extLst>
          </p:cNvPr>
          <p:cNvSpPr>
            <a:spLocks noGrp="1"/>
          </p:cNvSpPr>
          <p:nvPr>
            <p:ph idx="1"/>
          </p:nvPr>
        </p:nvSpPr>
        <p:spPr/>
        <p:txBody>
          <a:bodyPr/>
          <a:lstStyle>
            <a:lvl1pPr>
              <a:defRPr sz="2400"/>
            </a:lvl1pPr>
            <a:lvl2pPr>
              <a:defRPr sz="2000"/>
            </a:lvl2pPr>
            <a:lvl3pPr>
              <a:defRPr sz="1800"/>
            </a:lvl3pPr>
            <a:lvl4pPr>
              <a:defRPr sz="1600"/>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6" name="Slide Number Placeholder 5">
            <a:extLst>
              <a:ext uri="{FF2B5EF4-FFF2-40B4-BE49-F238E27FC236}">
                <a16:creationId xmlns:a16="http://schemas.microsoft.com/office/drawing/2014/main" id="{2566875C-306B-2641-96C5-99C6A8C789D3}"/>
              </a:ext>
            </a:extLst>
          </p:cNvPr>
          <p:cNvSpPr>
            <a:spLocks noGrp="1"/>
          </p:cNvSpPr>
          <p:nvPr>
            <p:ph type="sldNum" sz="quarter" idx="4"/>
          </p:nvPr>
        </p:nvSpPr>
        <p:spPr>
          <a:xfrm>
            <a:off x="838200" y="6187387"/>
            <a:ext cx="2743200" cy="365125"/>
          </a:xfrm>
          <a:prstGeom prst="rect">
            <a:avLst/>
          </a:prstGeom>
        </p:spPr>
        <p:txBody>
          <a:bodyPr vert="horz" lIns="91440" tIns="45720" rIns="91440" bIns="45720" rtlCol="0" anchor="ctr"/>
          <a:lstStyle>
            <a:lvl1pPr algn="l">
              <a:defRPr sz="1200" b="1">
                <a:solidFill>
                  <a:schemeClr val="accent1"/>
                </a:solidFill>
              </a:defRPr>
            </a:lvl1pPr>
          </a:lstStyle>
          <a:p>
            <a:fld id="{929B3157-C5D2-6844-A0D4-9DA1720871F0}" type="slidenum">
              <a:rPr lang="en-US" smtClean="0"/>
              <a:pPr/>
              <a:t>‹#›</a:t>
            </a:fld>
            <a:r>
              <a:rPr lang="en-US" dirty="0"/>
              <a:t>  |  Presentation title</a:t>
            </a:r>
          </a:p>
        </p:txBody>
      </p:sp>
      <p:grpSp>
        <p:nvGrpSpPr>
          <p:cNvPr id="9" name="Group 8">
            <a:extLst>
              <a:ext uri="{FF2B5EF4-FFF2-40B4-BE49-F238E27FC236}">
                <a16:creationId xmlns:a16="http://schemas.microsoft.com/office/drawing/2014/main" id="{F9691C55-E3A1-304C-A4A9-8824738C5C9B}"/>
              </a:ext>
            </a:extLst>
          </p:cNvPr>
          <p:cNvGrpSpPr/>
          <p:nvPr userDrawn="1"/>
        </p:nvGrpSpPr>
        <p:grpSpPr>
          <a:xfrm>
            <a:off x="-1" y="6656400"/>
            <a:ext cx="12192001" cy="201600"/>
            <a:chOff x="1" y="0"/>
            <a:chExt cx="9141665" cy="201600"/>
          </a:xfrm>
        </p:grpSpPr>
        <p:sp>
          <p:nvSpPr>
            <p:cNvPr id="10" name="Rectangle 9">
              <a:extLst>
                <a:ext uri="{FF2B5EF4-FFF2-40B4-BE49-F238E27FC236}">
                  <a16:creationId xmlns:a16="http://schemas.microsoft.com/office/drawing/2014/main" id="{A384FE3A-4C0C-464E-B9F8-48D834C6A12E}"/>
                </a:ext>
              </a:extLst>
            </p:cNvPr>
            <p:cNvSpPr>
              <a:spLocks/>
            </p:cNvSpPr>
            <p:nvPr userDrawn="1"/>
          </p:nvSpPr>
          <p:spPr>
            <a:xfrm>
              <a:off x="1" y="0"/>
              <a:ext cx="1829159" cy="201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9EA458-F92F-7E46-8099-CEB9A8FD1547}"/>
                </a:ext>
              </a:extLst>
            </p:cNvPr>
            <p:cNvSpPr>
              <a:spLocks/>
            </p:cNvSpPr>
            <p:nvPr userDrawn="1"/>
          </p:nvSpPr>
          <p:spPr>
            <a:xfrm>
              <a:off x="1829340" y="0"/>
              <a:ext cx="1829159" cy="2016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9C9E654-76C3-6B4A-A86D-824E65916C68}"/>
                </a:ext>
              </a:extLst>
            </p:cNvPr>
            <p:cNvSpPr>
              <a:spLocks/>
            </p:cNvSpPr>
            <p:nvPr userDrawn="1"/>
          </p:nvSpPr>
          <p:spPr>
            <a:xfrm>
              <a:off x="3658499" y="0"/>
              <a:ext cx="1829159" cy="201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B24FB5E-C8BD-8643-A303-F8ED1A83B09D}"/>
                </a:ext>
              </a:extLst>
            </p:cNvPr>
            <p:cNvSpPr>
              <a:spLocks/>
            </p:cNvSpPr>
            <p:nvPr userDrawn="1"/>
          </p:nvSpPr>
          <p:spPr>
            <a:xfrm>
              <a:off x="5485503" y="0"/>
              <a:ext cx="1829159" cy="201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982CA7-779B-8843-9469-4D3E7186A28C}"/>
                </a:ext>
              </a:extLst>
            </p:cNvPr>
            <p:cNvSpPr>
              <a:spLocks/>
            </p:cNvSpPr>
            <p:nvPr userDrawn="1"/>
          </p:nvSpPr>
          <p:spPr>
            <a:xfrm>
              <a:off x="7312507" y="0"/>
              <a:ext cx="1829159" cy="20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black background with a white and blue logo&#10;&#10;AI-generated content may be incorrect.">
            <a:extLst>
              <a:ext uri="{FF2B5EF4-FFF2-40B4-BE49-F238E27FC236}">
                <a16:creationId xmlns:a16="http://schemas.microsoft.com/office/drawing/2014/main" id="{23C2E3D0-4ED7-6645-FF85-8B2B07C22EE1}"/>
              </a:ext>
            </a:extLst>
          </p:cNvPr>
          <p:cNvPicPr>
            <a:picLocks noChangeAspect="1"/>
          </p:cNvPicPr>
          <p:nvPr userDrawn="1"/>
        </p:nvPicPr>
        <p:blipFill>
          <a:blip r:embed="rId2"/>
          <a:stretch>
            <a:fillRect/>
          </a:stretch>
        </p:blipFill>
        <p:spPr>
          <a:xfrm>
            <a:off x="9858355" y="250099"/>
            <a:ext cx="2042858" cy="871691"/>
          </a:xfrm>
          <a:prstGeom prst="rect">
            <a:avLst/>
          </a:prstGeom>
        </p:spPr>
      </p:pic>
    </p:spTree>
    <p:extLst>
      <p:ext uri="{BB962C8B-B14F-4D97-AF65-F5344CB8AC3E}">
        <p14:creationId xmlns:p14="http://schemas.microsoft.com/office/powerpoint/2010/main" val="3859870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26988"/>
            <a:ext cx="12192000" cy="1143001"/>
          </a:xfrm>
          <a:prstGeom prst="rect">
            <a:avLst/>
          </a:prstGeom>
          <a:solidFill>
            <a:srgbClr val="FA9600"/>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   Click to edit Master title style</a:t>
            </a:r>
          </a:p>
        </p:txBody>
      </p:sp>
      <p:sp>
        <p:nvSpPr>
          <p:cNvPr id="1027" name="Rectangle 3"/>
          <p:cNvSpPr>
            <a:spLocks noGrp="1" noChangeArrowheads="1"/>
          </p:cNvSpPr>
          <p:nvPr>
            <p:ph type="body" idx="1"/>
          </p:nvPr>
        </p:nvSpPr>
        <p:spPr bwMode="auto">
          <a:xfrm>
            <a:off x="609600" y="1600203"/>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vl1pPr>
          </a:lstStyle>
          <a:p>
            <a:pPr>
              <a:defRPr/>
            </a:pPr>
            <a:endParaRPr lang="en-US" dirty="0"/>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vl1pPr>
          </a:lstStyle>
          <a:p>
            <a:pPr>
              <a:defRPr/>
            </a:pPr>
            <a:endParaRPr lang="en-US" dirty="0"/>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vl1pPr>
          </a:lstStyle>
          <a:p>
            <a:pPr>
              <a:defRPr/>
            </a:pPr>
            <a:fld id="{11D18D76-C273-41F3-A6FA-BAE8A943AD54}"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sldNum="0" hdr="0" ftr="0" dt="0"/>
  <p:txStyles>
    <p:titleStyle>
      <a:lvl1pPr algn="ctr" rtl="0" eaLnBrk="0" fontAlgn="base" hangingPunct="0">
        <a:spcBef>
          <a:spcPct val="0"/>
        </a:spcBef>
        <a:spcAft>
          <a:spcPct val="0"/>
        </a:spcAft>
        <a:defRPr sz="3300">
          <a:solidFill>
            <a:schemeClr val="bg1"/>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3300">
          <a:solidFill>
            <a:schemeClr val="bg1"/>
          </a:solidFill>
          <a:latin typeface="Arial" charset="0"/>
        </a:defRPr>
      </a:lvl2pPr>
      <a:lvl3pPr algn="ctr" rtl="0" eaLnBrk="0" fontAlgn="base" hangingPunct="0">
        <a:spcBef>
          <a:spcPct val="0"/>
        </a:spcBef>
        <a:spcAft>
          <a:spcPct val="0"/>
        </a:spcAft>
        <a:defRPr sz="3300">
          <a:solidFill>
            <a:schemeClr val="bg1"/>
          </a:solidFill>
          <a:latin typeface="Arial" charset="0"/>
        </a:defRPr>
      </a:lvl3pPr>
      <a:lvl4pPr algn="ctr" rtl="0" eaLnBrk="0" fontAlgn="base" hangingPunct="0">
        <a:spcBef>
          <a:spcPct val="0"/>
        </a:spcBef>
        <a:spcAft>
          <a:spcPct val="0"/>
        </a:spcAft>
        <a:defRPr sz="3300">
          <a:solidFill>
            <a:schemeClr val="bg1"/>
          </a:solidFill>
          <a:latin typeface="Arial" charset="0"/>
        </a:defRPr>
      </a:lvl4pPr>
      <a:lvl5pPr algn="ctr" rtl="0" eaLnBrk="0" fontAlgn="base" hangingPunct="0">
        <a:spcBef>
          <a:spcPct val="0"/>
        </a:spcBef>
        <a:spcAft>
          <a:spcPct val="0"/>
        </a:spcAft>
        <a:defRPr sz="3300">
          <a:solidFill>
            <a:schemeClr val="bg1"/>
          </a:solidFill>
          <a:latin typeface="Arial" charset="0"/>
        </a:defRPr>
      </a:lvl5pPr>
      <a:lvl6pPr marL="342900" algn="ctr" rtl="0" fontAlgn="base">
        <a:spcBef>
          <a:spcPct val="0"/>
        </a:spcBef>
        <a:spcAft>
          <a:spcPct val="0"/>
        </a:spcAft>
        <a:defRPr sz="3300">
          <a:solidFill>
            <a:schemeClr val="bg1"/>
          </a:solidFill>
          <a:latin typeface="Arial" charset="0"/>
        </a:defRPr>
      </a:lvl6pPr>
      <a:lvl7pPr marL="685800" algn="ctr" rtl="0" fontAlgn="base">
        <a:spcBef>
          <a:spcPct val="0"/>
        </a:spcBef>
        <a:spcAft>
          <a:spcPct val="0"/>
        </a:spcAft>
        <a:defRPr sz="3300">
          <a:solidFill>
            <a:schemeClr val="bg1"/>
          </a:solidFill>
          <a:latin typeface="Arial" charset="0"/>
        </a:defRPr>
      </a:lvl7pPr>
      <a:lvl8pPr marL="1028700" algn="ctr" rtl="0" fontAlgn="base">
        <a:spcBef>
          <a:spcPct val="0"/>
        </a:spcBef>
        <a:spcAft>
          <a:spcPct val="0"/>
        </a:spcAft>
        <a:defRPr sz="3300">
          <a:solidFill>
            <a:schemeClr val="bg1"/>
          </a:solidFill>
          <a:latin typeface="Arial" charset="0"/>
        </a:defRPr>
      </a:lvl8pPr>
      <a:lvl9pPr marL="1371600" algn="ctr" rtl="0" fontAlgn="base">
        <a:spcBef>
          <a:spcPct val="0"/>
        </a:spcBef>
        <a:spcAft>
          <a:spcPct val="0"/>
        </a:spcAft>
        <a:defRPr sz="3300">
          <a:solidFill>
            <a:schemeClr val="bg1"/>
          </a:solidFill>
          <a:latin typeface="Arial" charset="0"/>
        </a:defRPr>
      </a:lvl9pPr>
    </p:titleStyle>
    <p:bodyStyle>
      <a:lvl1pPr marL="257175" indent="-257175" algn="l" rtl="0" eaLnBrk="0" fontAlgn="base" hangingPunct="0">
        <a:spcBef>
          <a:spcPct val="20000"/>
        </a:spcBef>
        <a:spcAft>
          <a:spcPct val="0"/>
        </a:spcAft>
        <a:buChar char="•"/>
        <a:defRPr sz="2400">
          <a:solidFill>
            <a:schemeClr val="tx1"/>
          </a:solidFill>
          <a:latin typeface="Calibri" panose="020F0502020204030204" pitchFamily="34" charset="0"/>
          <a:ea typeface="+mn-ea"/>
          <a:cs typeface="Calibri" panose="020F0502020204030204" pitchFamily="34" charset="0"/>
        </a:defRPr>
      </a:lvl1pPr>
      <a:lvl2pPr marL="557213" indent="-214313" algn="l" rtl="0" eaLnBrk="0" fontAlgn="base" hangingPunct="0">
        <a:spcBef>
          <a:spcPct val="20000"/>
        </a:spcBef>
        <a:spcAft>
          <a:spcPct val="0"/>
        </a:spcAft>
        <a:buChar char="–"/>
        <a:defRPr sz="2100">
          <a:solidFill>
            <a:schemeClr val="tx1"/>
          </a:solidFill>
          <a:latin typeface="Calibri" panose="020F0502020204030204" pitchFamily="34" charset="0"/>
          <a:cs typeface="Calibri" panose="020F0502020204030204" pitchFamily="34" charset="0"/>
        </a:defRPr>
      </a:lvl2pPr>
      <a:lvl3pPr marL="857250" indent="-171450" algn="l" rtl="0" eaLnBrk="0" fontAlgn="base" hangingPunct="0">
        <a:spcBef>
          <a:spcPct val="20000"/>
        </a:spcBef>
        <a:spcAft>
          <a:spcPct val="0"/>
        </a:spcAft>
        <a:buChar char="•"/>
        <a:defRPr sz="1800">
          <a:solidFill>
            <a:schemeClr val="tx1"/>
          </a:solidFill>
          <a:latin typeface="Calibri" panose="020F0502020204030204" pitchFamily="34" charset="0"/>
          <a:cs typeface="Calibri" panose="020F0502020204030204" pitchFamily="34" charset="0"/>
        </a:defRPr>
      </a:lvl3pPr>
      <a:lvl4pPr marL="1200150" indent="-171450" algn="l" rtl="0" eaLnBrk="0" fontAlgn="base" hangingPunct="0">
        <a:spcBef>
          <a:spcPct val="20000"/>
        </a:spcBef>
        <a:spcAft>
          <a:spcPct val="0"/>
        </a:spcAft>
        <a:buChar char="–"/>
        <a:defRPr sz="1500">
          <a:solidFill>
            <a:schemeClr val="tx1"/>
          </a:solidFill>
          <a:latin typeface="Calibri" panose="020F0502020204030204" pitchFamily="34" charset="0"/>
          <a:cs typeface="Calibri" panose="020F0502020204030204" pitchFamily="34" charset="0"/>
        </a:defRPr>
      </a:lvl4pPr>
      <a:lvl5pPr marL="1543050" indent="-171450" algn="l" rtl="0" eaLnBrk="0" fontAlgn="base" hangingPunct="0">
        <a:spcBef>
          <a:spcPct val="20000"/>
        </a:spcBef>
        <a:spcAft>
          <a:spcPct val="0"/>
        </a:spcAft>
        <a:buChar char="»"/>
        <a:defRPr sz="1500">
          <a:solidFill>
            <a:schemeClr val="tx1"/>
          </a:solidFill>
          <a:latin typeface="Calibri" panose="020F0502020204030204" pitchFamily="34" charset="0"/>
          <a:cs typeface="Calibri" panose="020F0502020204030204" pitchFamily="34" charset="0"/>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0D27BF-B9B4-0154-797E-E3B8A18BD1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1C9F164-BF3A-4270-0E1D-D7AB4C914A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DAFF351-F94F-15DA-4D13-74B2EE2663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D54251-6EB0-2244-BDE8-FFA6BC30714F}" type="datetimeFigureOut">
              <a:rPr lang="en-US" smtClean="0"/>
              <a:t>9/17/2026</a:t>
            </a:fld>
            <a:endParaRPr lang="en-US"/>
          </a:p>
        </p:txBody>
      </p:sp>
      <p:sp>
        <p:nvSpPr>
          <p:cNvPr id="5" name="Footer Placeholder 4">
            <a:extLst>
              <a:ext uri="{FF2B5EF4-FFF2-40B4-BE49-F238E27FC236}">
                <a16:creationId xmlns:a16="http://schemas.microsoft.com/office/drawing/2014/main" id="{70E480DB-A6C2-9EA1-9CA7-1EB3D00188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76A33CB-77F7-3B21-63EC-A54802B02C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8A09B03-812A-3D49-B281-7EC2C031C973}" type="slidenum">
              <a:rPr lang="en-US" smtClean="0"/>
              <a:t>‹#›</a:t>
            </a:fld>
            <a:endParaRPr lang="en-US"/>
          </a:p>
        </p:txBody>
      </p:sp>
    </p:spTree>
    <p:extLst>
      <p:ext uri="{BB962C8B-B14F-4D97-AF65-F5344CB8AC3E}">
        <p14:creationId xmlns:p14="http://schemas.microsoft.com/office/powerpoint/2010/main" val="744018414"/>
      </p:ext>
    </p:extLst>
  </p:cSld>
  <p:clrMap bg1="lt1" tx1="dk1" bg2="lt2" tx2="dk2" accent1="accent1" accent2="accent2" accent3="accent3" accent4="accent4" accent5="accent5" accent6="accent6" hlink="hlink" folHlink="folHlink"/>
  <p:sldLayoutIdLst>
    <p:sldLayoutId id="2147484971" r:id="rId1"/>
    <p:sldLayoutId id="2147484972" r:id="rId2"/>
    <p:sldLayoutId id="2147484973" r:id="rId3"/>
    <p:sldLayoutId id="2147484974" r:id="rId4"/>
    <p:sldLayoutId id="2147484975" r:id="rId5"/>
    <p:sldLayoutId id="2147484976" r:id="rId6"/>
    <p:sldLayoutId id="2147484977" r:id="rId7"/>
    <p:sldLayoutId id="2147484978" r:id="rId8"/>
    <p:sldLayoutId id="2147484979" r:id="rId9"/>
    <p:sldLayoutId id="2147484980" r:id="rId10"/>
    <p:sldLayoutId id="214748498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771651" y="1177925"/>
            <a:ext cx="10022416" cy="782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027" name="Text Placeholder 2"/>
          <p:cNvSpPr>
            <a:spLocks noGrp="1"/>
          </p:cNvSpPr>
          <p:nvPr>
            <p:ph type="body" idx="1"/>
          </p:nvPr>
        </p:nvSpPr>
        <p:spPr bwMode="auto">
          <a:xfrm>
            <a:off x="1661585" y="2173289"/>
            <a:ext cx="9036049" cy="4429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p:txBody>
      </p:sp>
      <p:pic>
        <p:nvPicPr>
          <p:cNvPr id="1028" name="Picture 9" descr="uchfcola [Converted].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598585" y="214314"/>
            <a:ext cx="61849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9" name="Picture 10" descr="UCLH_Vert.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03717" y="5334001"/>
            <a:ext cx="759883" cy="1254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Slide Number Placeholder 5"/>
          <p:cNvSpPr>
            <a:spLocks noGrp="1"/>
          </p:cNvSpPr>
          <p:nvPr>
            <p:ph type="sldNum" sz="quarter" idx="4"/>
          </p:nvPr>
        </p:nvSpPr>
        <p:spPr>
          <a:xfrm>
            <a:off x="10915651" y="6356351"/>
            <a:ext cx="869949" cy="246063"/>
          </a:xfrm>
          <a:prstGeom prst="rect">
            <a:avLst/>
          </a:prstGeom>
        </p:spPr>
        <p:txBody>
          <a:bodyPr vert="horz" wrap="square" lIns="0" tIns="0" rIns="0" bIns="0" numCol="1" anchor="b" anchorCtr="0" compatLnSpc="1">
            <a:prstTxWarp prst="textNoShape">
              <a:avLst/>
            </a:prstTxWarp>
          </a:bodyPr>
          <a:lstStyle>
            <a:lvl1pPr algn="r">
              <a:defRPr sz="1200" b="0" baseline="0">
                <a:latin typeface="Arial" charset="0"/>
                <a:ea typeface="ＭＳ Ｐゴシック" charset="-128"/>
              </a:defRPr>
            </a:lvl1pPr>
          </a:lstStyle>
          <a:p>
            <a:pPr>
              <a:defRPr/>
            </a:pPr>
            <a:fld id="{43B78133-2472-4300-8458-9ACA2FD116F6}" type="slidenum">
              <a:rPr lang="en-GB" altLang="en-US"/>
              <a:pPr>
                <a:defRPr/>
              </a:pPr>
              <a:t>‹#›</a:t>
            </a:fld>
            <a:endParaRPr lang="en-GB" altLang="en-US" dirty="0"/>
          </a:p>
        </p:txBody>
      </p:sp>
    </p:spTree>
  </p:cSld>
  <p:clrMap bg1="lt1" tx1="dk1" bg2="lt2" tx2="dk2" accent1="accent1" accent2="accent2" accent3="accent3" accent4="accent4" accent5="accent5" accent6="accent6" hlink="hlink" folHlink="folHlink"/>
  <p:sldLayoutIdLst>
    <p:sldLayoutId id="2147484945" r:id="rId1"/>
    <p:sldLayoutId id="2147484925" r:id="rId2"/>
    <p:sldLayoutId id="2147484926" r:id="rId3"/>
    <p:sldLayoutId id="2147484927" r:id="rId4"/>
    <p:sldLayoutId id="2147484928" r:id="rId5"/>
    <p:sldLayoutId id="2147484929" r:id="rId6"/>
    <p:sldLayoutId id="2147484930" r:id="rId7"/>
    <p:sldLayoutId id="2147484931" r:id="rId8"/>
    <p:sldLayoutId id="2147484932" r:id="rId9"/>
    <p:sldLayoutId id="2147484933" r:id="rId10"/>
    <p:sldLayoutId id="2147484934" r:id="rId11"/>
  </p:sldLayoutIdLst>
  <p:hf hdr="0" ftr="0" dt="0"/>
  <p:txStyles>
    <p:titleStyle>
      <a:lvl1pPr algn="l" defTabSz="457200" rtl="0" eaLnBrk="0" fontAlgn="base" hangingPunct="0">
        <a:spcBef>
          <a:spcPct val="0"/>
        </a:spcBef>
        <a:spcAft>
          <a:spcPct val="0"/>
        </a:spcAft>
        <a:defRPr sz="2800">
          <a:solidFill>
            <a:srgbClr val="006A71"/>
          </a:solidFill>
          <a:latin typeface="+mj-lt"/>
          <a:ea typeface="MS PGothic" pitchFamily="34" charset="-128"/>
          <a:cs typeface="+mj-cs"/>
        </a:defRPr>
      </a:lvl1pPr>
      <a:lvl2pPr algn="l" defTabSz="457200" rtl="0" eaLnBrk="0" fontAlgn="base" hangingPunct="0">
        <a:spcBef>
          <a:spcPct val="0"/>
        </a:spcBef>
        <a:spcAft>
          <a:spcPct val="0"/>
        </a:spcAft>
        <a:defRPr sz="2800">
          <a:solidFill>
            <a:srgbClr val="006A71"/>
          </a:solidFill>
          <a:latin typeface="Arial" charset="0"/>
          <a:ea typeface="MS PGothic" pitchFamily="34" charset="-128"/>
        </a:defRPr>
      </a:lvl2pPr>
      <a:lvl3pPr algn="l" defTabSz="457200" rtl="0" eaLnBrk="0" fontAlgn="base" hangingPunct="0">
        <a:spcBef>
          <a:spcPct val="0"/>
        </a:spcBef>
        <a:spcAft>
          <a:spcPct val="0"/>
        </a:spcAft>
        <a:defRPr sz="2800">
          <a:solidFill>
            <a:srgbClr val="006A71"/>
          </a:solidFill>
          <a:latin typeface="Arial" charset="0"/>
          <a:ea typeface="MS PGothic" pitchFamily="34" charset="-128"/>
        </a:defRPr>
      </a:lvl3pPr>
      <a:lvl4pPr algn="l" defTabSz="457200" rtl="0" eaLnBrk="0" fontAlgn="base" hangingPunct="0">
        <a:spcBef>
          <a:spcPct val="0"/>
        </a:spcBef>
        <a:spcAft>
          <a:spcPct val="0"/>
        </a:spcAft>
        <a:defRPr sz="2800">
          <a:solidFill>
            <a:srgbClr val="006A71"/>
          </a:solidFill>
          <a:latin typeface="Arial" charset="0"/>
          <a:ea typeface="MS PGothic" pitchFamily="34" charset="-128"/>
        </a:defRPr>
      </a:lvl4pPr>
      <a:lvl5pPr algn="l" defTabSz="457200" rtl="0" eaLnBrk="0" fontAlgn="base" hangingPunct="0">
        <a:spcBef>
          <a:spcPct val="0"/>
        </a:spcBef>
        <a:spcAft>
          <a:spcPct val="0"/>
        </a:spcAft>
        <a:defRPr sz="2800">
          <a:solidFill>
            <a:srgbClr val="006A71"/>
          </a:solidFill>
          <a:latin typeface="Arial" charset="0"/>
          <a:ea typeface="MS PGothic" pitchFamily="34" charset="-128"/>
        </a:defRPr>
      </a:lvl5pPr>
      <a:lvl6pPr marL="457200" algn="l" defTabSz="457200" rtl="0" fontAlgn="base">
        <a:spcBef>
          <a:spcPct val="0"/>
        </a:spcBef>
        <a:spcAft>
          <a:spcPct val="0"/>
        </a:spcAft>
        <a:defRPr sz="2800">
          <a:solidFill>
            <a:srgbClr val="006A71"/>
          </a:solidFill>
          <a:latin typeface="Arial" charset="0"/>
          <a:ea typeface="ＭＳ Ｐゴシック" charset="-128"/>
        </a:defRPr>
      </a:lvl6pPr>
      <a:lvl7pPr marL="914400" algn="l" defTabSz="457200" rtl="0" fontAlgn="base">
        <a:spcBef>
          <a:spcPct val="0"/>
        </a:spcBef>
        <a:spcAft>
          <a:spcPct val="0"/>
        </a:spcAft>
        <a:defRPr sz="2800">
          <a:solidFill>
            <a:srgbClr val="006A71"/>
          </a:solidFill>
          <a:latin typeface="Arial" charset="0"/>
          <a:ea typeface="ＭＳ Ｐゴシック" charset="-128"/>
        </a:defRPr>
      </a:lvl7pPr>
      <a:lvl8pPr marL="1371600" algn="l" defTabSz="457200" rtl="0" fontAlgn="base">
        <a:spcBef>
          <a:spcPct val="0"/>
        </a:spcBef>
        <a:spcAft>
          <a:spcPct val="0"/>
        </a:spcAft>
        <a:defRPr sz="2800">
          <a:solidFill>
            <a:srgbClr val="006A71"/>
          </a:solidFill>
          <a:latin typeface="Arial" charset="0"/>
          <a:ea typeface="ＭＳ Ｐゴシック" charset="-128"/>
        </a:defRPr>
      </a:lvl8pPr>
      <a:lvl9pPr marL="1828800" algn="l" defTabSz="457200" rtl="0" fontAlgn="base">
        <a:spcBef>
          <a:spcPct val="0"/>
        </a:spcBef>
        <a:spcAft>
          <a:spcPct val="0"/>
        </a:spcAft>
        <a:defRPr sz="2800">
          <a:solidFill>
            <a:srgbClr val="006A71"/>
          </a:solidFill>
          <a:latin typeface="Arial" charset="0"/>
          <a:ea typeface="ＭＳ Ｐゴシック" charset="-128"/>
        </a:defRPr>
      </a:lvl9pPr>
    </p:titleStyle>
    <p:bodyStyle>
      <a:lvl1pPr marL="266700" indent="-177800" algn="l" defTabSz="457200" rtl="0" eaLnBrk="0" fontAlgn="base" hangingPunct="0">
        <a:spcBef>
          <a:spcPct val="20000"/>
        </a:spcBef>
        <a:spcAft>
          <a:spcPct val="0"/>
        </a:spcAft>
        <a:buClr>
          <a:schemeClr val="tx1"/>
        </a:buClr>
        <a:buSzPct val="60000"/>
        <a:buFont typeface="Wingdings" pitchFamily="2" charset="2"/>
        <a:buChar char="§"/>
        <a:defRPr sz="2000">
          <a:solidFill>
            <a:srgbClr val="000000"/>
          </a:solidFill>
          <a:latin typeface="+mn-lt"/>
          <a:ea typeface="MS PGothic" pitchFamily="34" charset="-128"/>
          <a:cs typeface="+mn-cs"/>
        </a:defRPr>
      </a:lvl1pPr>
      <a:lvl2pPr marL="630238" indent="-184150" algn="l" defTabSz="457200" rtl="0" eaLnBrk="0" fontAlgn="base" hangingPunct="0">
        <a:spcBef>
          <a:spcPct val="20000"/>
        </a:spcBef>
        <a:spcAft>
          <a:spcPct val="0"/>
        </a:spcAft>
        <a:buClr>
          <a:schemeClr val="tx1"/>
        </a:buClr>
        <a:buSzPct val="60000"/>
        <a:buFont typeface="Wingdings" pitchFamily="2" charset="2"/>
        <a:buChar char="§"/>
        <a:defRPr sz="2000">
          <a:solidFill>
            <a:srgbClr val="000000"/>
          </a:solidFill>
          <a:latin typeface="+mn-lt"/>
          <a:ea typeface="MS PGothic" pitchFamily="34" charset="-128"/>
        </a:defRPr>
      </a:lvl2pPr>
      <a:lvl3pPr marL="984250" indent="-174625" algn="l" defTabSz="457200" rtl="0" eaLnBrk="0" fontAlgn="base" hangingPunct="0">
        <a:spcBef>
          <a:spcPct val="20000"/>
        </a:spcBef>
        <a:spcAft>
          <a:spcPct val="0"/>
        </a:spcAft>
        <a:buClr>
          <a:schemeClr val="tx1"/>
        </a:buClr>
        <a:buSzPct val="60000"/>
        <a:buFont typeface="Wingdings" pitchFamily="2" charset="2"/>
        <a:buChar char="§"/>
        <a:defRPr sz="2000">
          <a:solidFill>
            <a:srgbClr val="000000"/>
          </a:solidFill>
          <a:latin typeface="+mn-lt"/>
          <a:ea typeface="MS PGothic" pitchFamily="34" charset="-128"/>
        </a:defRPr>
      </a:lvl3pPr>
      <a:lvl4pPr marL="1346200" indent="-182563" algn="l" defTabSz="457200" rtl="0" eaLnBrk="0" fontAlgn="base" hangingPunct="0">
        <a:spcBef>
          <a:spcPct val="20000"/>
        </a:spcBef>
        <a:spcAft>
          <a:spcPct val="0"/>
        </a:spcAft>
        <a:buClr>
          <a:schemeClr val="bg1"/>
        </a:buClr>
        <a:buSzPct val="60000"/>
        <a:buFont typeface="Wingdings" pitchFamily="2" charset="2"/>
        <a:buChar char="§"/>
        <a:defRPr sz="2000">
          <a:solidFill>
            <a:srgbClr val="000000"/>
          </a:solidFill>
          <a:latin typeface="+mn-lt"/>
          <a:ea typeface="MS PGothic" pitchFamily="34" charset="-128"/>
        </a:defRPr>
      </a:lvl4pPr>
      <a:lvl5pPr marL="2155825" indent="-177800" algn="l" defTabSz="457200" rtl="0" eaLnBrk="0" fontAlgn="base" hangingPunct="0">
        <a:lnSpc>
          <a:spcPts val="2200"/>
        </a:lnSpc>
        <a:spcBef>
          <a:spcPct val="0"/>
        </a:spcBef>
        <a:spcAft>
          <a:spcPts val="600"/>
        </a:spcAft>
        <a:buClr>
          <a:schemeClr val="tx2"/>
        </a:buClr>
        <a:buSzPct val="60000"/>
        <a:buFont typeface="Wingdings" pitchFamily="2" charset="2"/>
        <a:buChar char="§"/>
        <a:defRPr sz="2000">
          <a:solidFill>
            <a:schemeClr val="tx1"/>
          </a:solidFill>
          <a:latin typeface="+mn-lt"/>
          <a:ea typeface="MS PGothic" pitchFamily="34" charset="-128"/>
        </a:defRPr>
      </a:lvl5pPr>
      <a:lvl6pPr marL="2613025" indent="-177800" algn="l" defTabSz="457200" rtl="0" fontAlgn="base">
        <a:lnSpc>
          <a:spcPts val="2200"/>
        </a:lnSpc>
        <a:spcBef>
          <a:spcPct val="0"/>
        </a:spcBef>
        <a:spcAft>
          <a:spcPts val="600"/>
        </a:spcAft>
        <a:buClr>
          <a:schemeClr val="tx2"/>
        </a:buClr>
        <a:buSzPct val="60000"/>
        <a:buFont typeface="Wingdings" pitchFamily="2" charset="2"/>
        <a:buChar char="§"/>
        <a:defRPr sz="2000">
          <a:solidFill>
            <a:schemeClr val="tx1"/>
          </a:solidFill>
          <a:latin typeface="+mn-lt"/>
          <a:ea typeface="+mn-ea"/>
        </a:defRPr>
      </a:lvl6pPr>
      <a:lvl7pPr marL="3070225" indent="-177800" algn="l" defTabSz="457200" rtl="0" fontAlgn="base">
        <a:lnSpc>
          <a:spcPts val="2200"/>
        </a:lnSpc>
        <a:spcBef>
          <a:spcPct val="0"/>
        </a:spcBef>
        <a:spcAft>
          <a:spcPts val="600"/>
        </a:spcAft>
        <a:buClr>
          <a:schemeClr val="tx2"/>
        </a:buClr>
        <a:buSzPct val="60000"/>
        <a:buFont typeface="Wingdings" pitchFamily="2" charset="2"/>
        <a:buChar char="§"/>
        <a:defRPr sz="2000">
          <a:solidFill>
            <a:schemeClr val="tx1"/>
          </a:solidFill>
          <a:latin typeface="+mn-lt"/>
          <a:ea typeface="+mn-ea"/>
        </a:defRPr>
      </a:lvl7pPr>
      <a:lvl8pPr marL="3527425" indent="-177800" algn="l" defTabSz="457200" rtl="0" fontAlgn="base">
        <a:lnSpc>
          <a:spcPts val="2200"/>
        </a:lnSpc>
        <a:spcBef>
          <a:spcPct val="0"/>
        </a:spcBef>
        <a:spcAft>
          <a:spcPts val="600"/>
        </a:spcAft>
        <a:buClr>
          <a:schemeClr val="tx2"/>
        </a:buClr>
        <a:buSzPct val="60000"/>
        <a:buFont typeface="Wingdings" pitchFamily="2" charset="2"/>
        <a:buChar char="§"/>
        <a:defRPr sz="2000">
          <a:solidFill>
            <a:schemeClr val="tx1"/>
          </a:solidFill>
          <a:latin typeface="+mn-lt"/>
          <a:ea typeface="+mn-ea"/>
        </a:defRPr>
      </a:lvl8pPr>
      <a:lvl9pPr marL="3984625" indent="-177800" algn="l" defTabSz="457200" rtl="0" fontAlgn="base">
        <a:lnSpc>
          <a:spcPts val="2200"/>
        </a:lnSpc>
        <a:spcBef>
          <a:spcPct val="0"/>
        </a:spcBef>
        <a:spcAft>
          <a:spcPts val="600"/>
        </a:spcAft>
        <a:buClr>
          <a:schemeClr val="tx2"/>
        </a:buClr>
        <a:buSzPct val="60000"/>
        <a:buFont typeface="Wingdings" pitchFamily="2" charset="2"/>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771651" y="1177925"/>
            <a:ext cx="10022416" cy="782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027" name="Text Placeholder 2"/>
          <p:cNvSpPr>
            <a:spLocks noGrp="1"/>
          </p:cNvSpPr>
          <p:nvPr>
            <p:ph type="body" idx="1"/>
          </p:nvPr>
        </p:nvSpPr>
        <p:spPr bwMode="auto">
          <a:xfrm>
            <a:off x="1661585" y="2173289"/>
            <a:ext cx="9036049" cy="4429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p:txBody>
      </p:sp>
      <p:pic>
        <p:nvPicPr>
          <p:cNvPr id="1029" name="Picture 10" descr="UCLH_Vert.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3717" y="5334001"/>
            <a:ext cx="759883" cy="1254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4"/>
          </p:nvPr>
        </p:nvSpPr>
        <p:spPr>
          <a:xfrm>
            <a:off x="10915651" y="6356351"/>
            <a:ext cx="869949" cy="246063"/>
          </a:xfrm>
          <a:prstGeom prst="rect">
            <a:avLst/>
          </a:prstGeom>
        </p:spPr>
        <p:txBody>
          <a:bodyPr vert="horz" wrap="square" lIns="0" tIns="0" rIns="0" bIns="0" numCol="1" anchor="b" anchorCtr="0" compatLnSpc="1">
            <a:prstTxWarp prst="textNoShape">
              <a:avLst/>
            </a:prstTxWarp>
          </a:bodyPr>
          <a:lstStyle>
            <a:lvl1pPr algn="r">
              <a:defRPr sz="1200" b="0" baseline="0">
                <a:latin typeface="Arial" charset="0"/>
                <a:ea typeface="ＭＳ Ｐゴシック" charset="-128"/>
              </a:defRPr>
            </a:lvl1pPr>
          </a:lstStyle>
          <a:p>
            <a:pPr>
              <a:defRPr/>
            </a:pPr>
            <a:fld id="{43B78133-2472-4300-8458-9ACA2FD116F6}" type="slidenum">
              <a:rPr lang="en-GB" altLang="en-US"/>
              <a:pPr>
                <a:defRPr/>
              </a:pPr>
              <a:t>‹#›</a:t>
            </a:fld>
            <a:endParaRPr lang="en-GB" altLang="en-US" dirty="0"/>
          </a:p>
        </p:txBody>
      </p:sp>
      <p:pic>
        <p:nvPicPr>
          <p:cNvPr id="2" name="Picture 9" descr="uchfcola [Converted].png">
            <a:extLst>
              <a:ext uri="{FF2B5EF4-FFF2-40B4-BE49-F238E27FC236}">
                <a16:creationId xmlns:a16="http://schemas.microsoft.com/office/drawing/2014/main" id="{71FC2A0B-0247-68BD-3080-F331F6569DA0}"/>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643673" y="214314"/>
            <a:ext cx="4139811" cy="458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959" r:id="rId1"/>
    <p:sldLayoutId id="2147484960" r:id="rId2"/>
    <p:sldLayoutId id="2147484961" r:id="rId3"/>
    <p:sldLayoutId id="2147484962" r:id="rId4"/>
    <p:sldLayoutId id="2147484963" r:id="rId5"/>
    <p:sldLayoutId id="2147484964" r:id="rId6"/>
    <p:sldLayoutId id="2147484965" r:id="rId7"/>
    <p:sldLayoutId id="2147484966" r:id="rId8"/>
    <p:sldLayoutId id="2147484967" r:id="rId9"/>
    <p:sldLayoutId id="2147484968" r:id="rId10"/>
    <p:sldLayoutId id="2147484969" r:id="rId11"/>
  </p:sldLayoutIdLst>
  <p:hf hdr="0" ftr="0" dt="0"/>
  <p:txStyles>
    <p:titleStyle>
      <a:lvl1pPr algn="l" defTabSz="457200" rtl="0" eaLnBrk="0" fontAlgn="base" hangingPunct="0">
        <a:spcBef>
          <a:spcPct val="0"/>
        </a:spcBef>
        <a:spcAft>
          <a:spcPct val="0"/>
        </a:spcAft>
        <a:defRPr sz="2800">
          <a:solidFill>
            <a:srgbClr val="006A71"/>
          </a:solidFill>
          <a:latin typeface="+mj-lt"/>
          <a:ea typeface="MS PGothic" pitchFamily="34" charset="-128"/>
          <a:cs typeface="+mj-cs"/>
        </a:defRPr>
      </a:lvl1pPr>
      <a:lvl2pPr algn="l" defTabSz="457200" rtl="0" eaLnBrk="0" fontAlgn="base" hangingPunct="0">
        <a:spcBef>
          <a:spcPct val="0"/>
        </a:spcBef>
        <a:spcAft>
          <a:spcPct val="0"/>
        </a:spcAft>
        <a:defRPr sz="2800">
          <a:solidFill>
            <a:srgbClr val="006A71"/>
          </a:solidFill>
          <a:latin typeface="Arial" charset="0"/>
          <a:ea typeface="MS PGothic" pitchFamily="34" charset="-128"/>
        </a:defRPr>
      </a:lvl2pPr>
      <a:lvl3pPr algn="l" defTabSz="457200" rtl="0" eaLnBrk="0" fontAlgn="base" hangingPunct="0">
        <a:spcBef>
          <a:spcPct val="0"/>
        </a:spcBef>
        <a:spcAft>
          <a:spcPct val="0"/>
        </a:spcAft>
        <a:defRPr sz="2800">
          <a:solidFill>
            <a:srgbClr val="006A71"/>
          </a:solidFill>
          <a:latin typeface="Arial" charset="0"/>
          <a:ea typeface="MS PGothic" pitchFamily="34" charset="-128"/>
        </a:defRPr>
      </a:lvl3pPr>
      <a:lvl4pPr algn="l" defTabSz="457200" rtl="0" eaLnBrk="0" fontAlgn="base" hangingPunct="0">
        <a:spcBef>
          <a:spcPct val="0"/>
        </a:spcBef>
        <a:spcAft>
          <a:spcPct val="0"/>
        </a:spcAft>
        <a:defRPr sz="2800">
          <a:solidFill>
            <a:srgbClr val="006A71"/>
          </a:solidFill>
          <a:latin typeface="Arial" charset="0"/>
          <a:ea typeface="MS PGothic" pitchFamily="34" charset="-128"/>
        </a:defRPr>
      </a:lvl4pPr>
      <a:lvl5pPr algn="l" defTabSz="457200" rtl="0" eaLnBrk="0" fontAlgn="base" hangingPunct="0">
        <a:spcBef>
          <a:spcPct val="0"/>
        </a:spcBef>
        <a:spcAft>
          <a:spcPct val="0"/>
        </a:spcAft>
        <a:defRPr sz="2800">
          <a:solidFill>
            <a:srgbClr val="006A71"/>
          </a:solidFill>
          <a:latin typeface="Arial" charset="0"/>
          <a:ea typeface="MS PGothic" pitchFamily="34" charset="-128"/>
        </a:defRPr>
      </a:lvl5pPr>
      <a:lvl6pPr marL="457200" algn="l" defTabSz="457200" rtl="0" fontAlgn="base">
        <a:spcBef>
          <a:spcPct val="0"/>
        </a:spcBef>
        <a:spcAft>
          <a:spcPct val="0"/>
        </a:spcAft>
        <a:defRPr sz="2800">
          <a:solidFill>
            <a:srgbClr val="006A71"/>
          </a:solidFill>
          <a:latin typeface="Arial" charset="0"/>
          <a:ea typeface="ＭＳ Ｐゴシック" charset="-128"/>
        </a:defRPr>
      </a:lvl6pPr>
      <a:lvl7pPr marL="914400" algn="l" defTabSz="457200" rtl="0" fontAlgn="base">
        <a:spcBef>
          <a:spcPct val="0"/>
        </a:spcBef>
        <a:spcAft>
          <a:spcPct val="0"/>
        </a:spcAft>
        <a:defRPr sz="2800">
          <a:solidFill>
            <a:srgbClr val="006A71"/>
          </a:solidFill>
          <a:latin typeface="Arial" charset="0"/>
          <a:ea typeface="ＭＳ Ｐゴシック" charset="-128"/>
        </a:defRPr>
      </a:lvl7pPr>
      <a:lvl8pPr marL="1371600" algn="l" defTabSz="457200" rtl="0" fontAlgn="base">
        <a:spcBef>
          <a:spcPct val="0"/>
        </a:spcBef>
        <a:spcAft>
          <a:spcPct val="0"/>
        </a:spcAft>
        <a:defRPr sz="2800">
          <a:solidFill>
            <a:srgbClr val="006A71"/>
          </a:solidFill>
          <a:latin typeface="Arial" charset="0"/>
          <a:ea typeface="ＭＳ Ｐゴシック" charset="-128"/>
        </a:defRPr>
      </a:lvl8pPr>
      <a:lvl9pPr marL="1828800" algn="l" defTabSz="457200" rtl="0" fontAlgn="base">
        <a:spcBef>
          <a:spcPct val="0"/>
        </a:spcBef>
        <a:spcAft>
          <a:spcPct val="0"/>
        </a:spcAft>
        <a:defRPr sz="2800">
          <a:solidFill>
            <a:srgbClr val="006A71"/>
          </a:solidFill>
          <a:latin typeface="Arial" charset="0"/>
          <a:ea typeface="ＭＳ Ｐゴシック" charset="-128"/>
        </a:defRPr>
      </a:lvl9pPr>
    </p:titleStyle>
    <p:bodyStyle>
      <a:lvl1pPr marL="266700" indent="-177800" algn="l" defTabSz="457200" rtl="0" eaLnBrk="0" fontAlgn="base" hangingPunct="0">
        <a:spcBef>
          <a:spcPct val="20000"/>
        </a:spcBef>
        <a:spcAft>
          <a:spcPct val="0"/>
        </a:spcAft>
        <a:buClr>
          <a:schemeClr val="tx1"/>
        </a:buClr>
        <a:buSzPct val="60000"/>
        <a:buFont typeface="Wingdings" pitchFamily="2" charset="2"/>
        <a:buChar char="§"/>
        <a:defRPr sz="2000">
          <a:solidFill>
            <a:srgbClr val="000000"/>
          </a:solidFill>
          <a:latin typeface="+mn-lt"/>
          <a:ea typeface="MS PGothic" pitchFamily="34" charset="-128"/>
          <a:cs typeface="+mn-cs"/>
        </a:defRPr>
      </a:lvl1pPr>
      <a:lvl2pPr marL="630238" indent="-184150" algn="l" defTabSz="457200" rtl="0" eaLnBrk="0" fontAlgn="base" hangingPunct="0">
        <a:spcBef>
          <a:spcPct val="20000"/>
        </a:spcBef>
        <a:spcAft>
          <a:spcPct val="0"/>
        </a:spcAft>
        <a:buClr>
          <a:schemeClr val="tx1"/>
        </a:buClr>
        <a:buSzPct val="60000"/>
        <a:buFont typeface="Wingdings" pitchFamily="2" charset="2"/>
        <a:buChar char="§"/>
        <a:defRPr sz="2000">
          <a:solidFill>
            <a:srgbClr val="000000"/>
          </a:solidFill>
          <a:latin typeface="+mn-lt"/>
          <a:ea typeface="MS PGothic" pitchFamily="34" charset="-128"/>
        </a:defRPr>
      </a:lvl2pPr>
      <a:lvl3pPr marL="984250" indent="-174625" algn="l" defTabSz="457200" rtl="0" eaLnBrk="0" fontAlgn="base" hangingPunct="0">
        <a:spcBef>
          <a:spcPct val="20000"/>
        </a:spcBef>
        <a:spcAft>
          <a:spcPct val="0"/>
        </a:spcAft>
        <a:buClr>
          <a:schemeClr val="tx1"/>
        </a:buClr>
        <a:buSzPct val="60000"/>
        <a:buFont typeface="Wingdings" pitchFamily="2" charset="2"/>
        <a:buChar char="§"/>
        <a:defRPr sz="2000">
          <a:solidFill>
            <a:srgbClr val="000000"/>
          </a:solidFill>
          <a:latin typeface="+mn-lt"/>
          <a:ea typeface="MS PGothic" pitchFamily="34" charset="-128"/>
        </a:defRPr>
      </a:lvl3pPr>
      <a:lvl4pPr marL="1346200" indent="-182563" algn="l" defTabSz="457200" rtl="0" eaLnBrk="0" fontAlgn="base" hangingPunct="0">
        <a:spcBef>
          <a:spcPct val="20000"/>
        </a:spcBef>
        <a:spcAft>
          <a:spcPct val="0"/>
        </a:spcAft>
        <a:buClr>
          <a:schemeClr val="bg1"/>
        </a:buClr>
        <a:buSzPct val="60000"/>
        <a:buFont typeface="Wingdings" pitchFamily="2" charset="2"/>
        <a:buChar char="§"/>
        <a:defRPr sz="2000">
          <a:solidFill>
            <a:srgbClr val="000000"/>
          </a:solidFill>
          <a:latin typeface="+mn-lt"/>
          <a:ea typeface="MS PGothic" pitchFamily="34" charset="-128"/>
        </a:defRPr>
      </a:lvl4pPr>
      <a:lvl5pPr marL="2155825" indent="-177800" algn="l" defTabSz="457200" rtl="0" eaLnBrk="0" fontAlgn="base" hangingPunct="0">
        <a:lnSpc>
          <a:spcPts val="2200"/>
        </a:lnSpc>
        <a:spcBef>
          <a:spcPct val="0"/>
        </a:spcBef>
        <a:spcAft>
          <a:spcPts val="600"/>
        </a:spcAft>
        <a:buClr>
          <a:schemeClr val="tx2"/>
        </a:buClr>
        <a:buSzPct val="60000"/>
        <a:buFont typeface="Wingdings" pitchFamily="2" charset="2"/>
        <a:buChar char="§"/>
        <a:defRPr sz="2000">
          <a:solidFill>
            <a:schemeClr val="tx1"/>
          </a:solidFill>
          <a:latin typeface="+mn-lt"/>
          <a:ea typeface="MS PGothic" pitchFamily="34" charset="-128"/>
        </a:defRPr>
      </a:lvl5pPr>
      <a:lvl6pPr marL="2613025" indent="-177800" algn="l" defTabSz="457200" rtl="0" fontAlgn="base">
        <a:lnSpc>
          <a:spcPts val="2200"/>
        </a:lnSpc>
        <a:spcBef>
          <a:spcPct val="0"/>
        </a:spcBef>
        <a:spcAft>
          <a:spcPts val="600"/>
        </a:spcAft>
        <a:buClr>
          <a:schemeClr val="tx2"/>
        </a:buClr>
        <a:buSzPct val="60000"/>
        <a:buFont typeface="Wingdings" pitchFamily="2" charset="2"/>
        <a:buChar char="§"/>
        <a:defRPr sz="2000">
          <a:solidFill>
            <a:schemeClr val="tx1"/>
          </a:solidFill>
          <a:latin typeface="+mn-lt"/>
          <a:ea typeface="+mn-ea"/>
        </a:defRPr>
      </a:lvl6pPr>
      <a:lvl7pPr marL="3070225" indent="-177800" algn="l" defTabSz="457200" rtl="0" fontAlgn="base">
        <a:lnSpc>
          <a:spcPts val="2200"/>
        </a:lnSpc>
        <a:spcBef>
          <a:spcPct val="0"/>
        </a:spcBef>
        <a:spcAft>
          <a:spcPts val="600"/>
        </a:spcAft>
        <a:buClr>
          <a:schemeClr val="tx2"/>
        </a:buClr>
        <a:buSzPct val="60000"/>
        <a:buFont typeface="Wingdings" pitchFamily="2" charset="2"/>
        <a:buChar char="§"/>
        <a:defRPr sz="2000">
          <a:solidFill>
            <a:schemeClr val="tx1"/>
          </a:solidFill>
          <a:latin typeface="+mn-lt"/>
          <a:ea typeface="+mn-ea"/>
        </a:defRPr>
      </a:lvl7pPr>
      <a:lvl8pPr marL="3527425" indent="-177800" algn="l" defTabSz="457200" rtl="0" fontAlgn="base">
        <a:lnSpc>
          <a:spcPts val="2200"/>
        </a:lnSpc>
        <a:spcBef>
          <a:spcPct val="0"/>
        </a:spcBef>
        <a:spcAft>
          <a:spcPts val="600"/>
        </a:spcAft>
        <a:buClr>
          <a:schemeClr val="tx2"/>
        </a:buClr>
        <a:buSzPct val="60000"/>
        <a:buFont typeface="Wingdings" pitchFamily="2" charset="2"/>
        <a:buChar char="§"/>
        <a:defRPr sz="2000">
          <a:solidFill>
            <a:schemeClr val="tx1"/>
          </a:solidFill>
          <a:latin typeface="+mn-lt"/>
          <a:ea typeface="+mn-ea"/>
        </a:defRPr>
      </a:lvl8pPr>
      <a:lvl9pPr marL="3984625" indent="-177800" algn="l" defTabSz="457200" rtl="0" fontAlgn="base">
        <a:lnSpc>
          <a:spcPts val="2200"/>
        </a:lnSpc>
        <a:spcBef>
          <a:spcPct val="0"/>
        </a:spcBef>
        <a:spcAft>
          <a:spcPts val="600"/>
        </a:spcAft>
        <a:buClr>
          <a:schemeClr val="tx2"/>
        </a:buClr>
        <a:buSzPct val="60000"/>
        <a:buFont typeface="Wingdings" pitchFamily="2" charset="2"/>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26988"/>
            <a:ext cx="12192000" cy="1143001"/>
          </a:xfrm>
          <a:prstGeom prst="rect">
            <a:avLst/>
          </a:prstGeom>
          <a:solidFill>
            <a:srgbClr val="FF9300"/>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   Click to edit Master title style</a:t>
            </a:r>
          </a:p>
        </p:txBody>
      </p:sp>
      <p:sp>
        <p:nvSpPr>
          <p:cNvPr id="1027" name="Rectangle 3"/>
          <p:cNvSpPr>
            <a:spLocks noGrp="1" noChangeArrowheads="1"/>
          </p:cNvSpPr>
          <p:nvPr>
            <p:ph type="body" idx="1"/>
          </p:nvPr>
        </p:nvSpPr>
        <p:spPr bwMode="auto">
          <a:xfrm>
            <a:off x="609600" y="1600203"/>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atin typeface="Arial" charset="0"/>
                <a:cs typeface="+mn-cs"/>
              </a:defRPr>
            </a:lvl1pPr>
          </a:lstStyle>
          <a:p>
            <a:pPr>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atin typeface="Arial" charset="0"/>
                <a:cs typeface="+mn-cs"/>
              </a:defRPr>
            </a:lvl1pPr>
          </a:lstStyle>
          <a:p>
            <a:pPr>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atin typeface="Arial" charset="0"/>
                <a:cs typeface="+mn-cs"/>
              </a:defRPr>
            </a:lvl1pPr>
          </a:lstStyle>
          <a:p>
            <a:pPr>
              <a:defRPr/>
            </a:pPr>
            <a:fld id="{AD8561AF-0AAE-4805-8521-F6A34219EA5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14107367"/>
      </p:ext>
    </p:extLst>
  </p:cSld>
  <p:clrMap bg1="lt1" tx1="dk1" bg2="lt2" tx2="dk2" accent1="accent1" accent2="accent2" accent3="accent3" accent4="accent4" accent5="accent5" accent6="accent6" hlink="hlink" folHlink="folHlink"/>
  <p:sldLayoutIdLst>
    <p:sldLayoutId id="2147484983" r:id="rId1"/>
  </p:sldLayoutIdLst>
  <p:hf sldNum="0" hdr="0" ftr="0" dt="0"/>
  <p:txStyles>
    <p:titleStyle>
      <a:lvl1pPr algn="ctr" rtl="0" eaLnBrk="0" fontAlgn="base" hangingPunct="0">
        <a:spcBef>
          <a:spcPct val="0"/>
        </a:spcBef>
        <a:spcAft>
          <a:spcPct val="0"/>
        </a:spcAft>
        <a:defRPr sz="3300">
          <a:solidFill>
            <a:schemeClr val="bg1"/>
          </a:solidFill>
          <a:latin typeface="+mj-lt"/>
          <a:ea typeface="+mj-ea"/>
          <a:cs typeface="+mj-cs"/>
        </a:defRPr>
      </a:lvl1pPr>
      <a:lvl2pPr algn="ctr" rtl="0" eaLnBrk="0" fontAlgn="base" hangingPunct="0">
        <a:spcBef>
          <a:spcPct val="0"/>
        </a:spcBef>
        <a:spcAft>
          <a:spcPct val="0"/>
        </a:spcAft>
        <a:defRPr sz="3300">
          <a:solidFill>
            <a:schemeClr val="bg1"/>
          </a:solidFill>
          <a:latin typeface="Calibri" pitchFamily="34" charset="0"/>
        </a:defRPr>
      </a:lvl2pPr>
      <a:lvl3pPr algn="ctr" rtl="0" eaLnBrk="0" fontAlgn="base" hangingPunct="0">
        <a:spcBef>
          <a:spcPct val="0"/>
        </a:spcBef>
        <a:spcAft>
          <a:spcPct val="0"/>
        </a:spcAft>
        <a:defRPr sz="3300">
          <a:solidFill>
            <a:schemeClr val="bg1"/>
          </a:solidFill>
          <a:latin typeface="Calibri" pitchFamily="34" charset="0"/>
        </a:defRPr>
      </a:lvl3pPr>
      <a:lvl4pPr algn="ctr" rtl="0" eaLnBrk="0" fontAlgn="base" hangingPunct="0">
        <a:spcBef>
          <a:spcPct val="0"/>
        </a:spcBef>
        <a:spcAft>
          <a:spcPct val="0"/>
        </a:spcAft>
        <a:defRPr sz="3300">
          <a:solidFill>
            <a:schemeClr val="bg1"/>
          </a:solidFill>
          <a:latin typeface="Calibri" pitchFamily="34" charset="0"/>
        </a:defRPr>
      </a:lvl4pPr>
      <a:lvl5pPr algn="ctr" rtl="0" eaLnBrk="0" fontAlgn="base" hangingPunct="0">
        <a:spcBef>
          <a:spcPct val="0"/>
        </a:spcBef>
        <a:spcAft>
          <a:spcPct val="0"/>
        </a:spcAft>
        <a:defRPr sz="3300">
          <a:solidFill>
            <a:schemeClr val="bg1"/>
          </a:solidFill>
          <a:latin typeface="Calibri" pitchFamily="34" charset="0"/>
        </a:defRPr>
      </a:lvl5pPr>
      <a:lvl6pPr marL="342900" algn="ctr" rtl="0" fontAlgn="base">
        <a:spcBef>
          <a:spcPct val="0"/>
        </a:spcBef>
        <a:spcAft>
          <a:spcPct val="0"/>
        </a:spcAft>
        <a:defRPr sz="3300">
          <a:solidFill>
            <a:schemeClr val="bg1"/>
          </a:solidFill>
          <a:latin typeface="Arial" charset="0"/>
        </a:defRPr>
      </a:lvl6pPr>
      <a:lvl7pPr marL="685800" algn="ctr" rtl="0" fontAlgn="base">
        <a:spcBef>
          <a:spcPct val="0"/>
        </a:spcBef>
        <a:spcAft>
          <a:spcPct val="0"/>
        </a:spcAft>
        <a:defRPr sz="3300">
          <a:solidFill>
            <a:schemeClr val="bg1"/>
          </a:solidFill>
          <a:latin typeface="Arial" charset="0"/>
        </a:defRPr>
      </a:lvl7pPr>
      <a:lvl8pPr marL="1028700" algn="ctr" rtl="0" fontAlgn="base">
        <a:spcBef>
          <a:spcPct val="0"/>
        </a:spcBef>
        <a:spcAft>
          <a:spcPct val="0"/>
        </a:spcAft>
        <a:defRPr sz="3300">
          <a:solidFill>
            <a:schemeClr val="bg1"/>
          </a:solidFill>
          <a:latin typeface="Arial" charset="0"/>
        </a:defRPr>
      </a:lvl8pPr>
      <a:lvl9pPr marL="1371600" algn="ctr" rtl="0" fontAlgn="base">
        <a:spcBef>
          <a:spcPct val="0"/>
        </a:spcBef>
        <a:spcAft>
          <a:spcPct val="0"/>
        </a:spcAft>
        <a:defRPr sz="3300">
          <a:solidFill>
            <a:schemeClr val="bg1"/>
          </a:solidFill>
          <a:latin typeface="Arial"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D2B506-0FA4-A14C-BBD9-0B22424987E3}"/>
              </a:ext>
            </a:extLst>
          </p:cNvPr>
          <p:cNvSpPr>
            <a:spLocks noGrp="1"/>
          </p:cNvSpPr>
          <p:nvPr>
            <p:ph type="title"/>
          </p:nvPr>
        </p:nvSpPr>
        <p:spPr>
          <a:xfrm>
            <a:off x="838200" y="365125"/>
            <a:ext cx="10515600" cy="564773"/>
          </a:xfrm>
          <a:prstGeom prst="rect">
            <a:avLst/>
          </a:prstGeom>
        </p:spPr>
        <p:txBody>
          <a:bodyPr vert="horz" lIns="91440" tIns="45720" rIns="91440" bIns="45720" rtlCol="0" anchor="t">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B3D98B4B-1F38-9E46-B7D4-883DB27A7133}"/>
              </a:ext>
            </a:extLst>
          </p:cNvPr>
          <p:cNvSpPr>
            <a:spLocks noGrp="1"/>
          </p:cNvSpPr>
          <p:nvPr>
            <p:ph type="body" idx="1"/>
          </p:nvPr>
        </p:nvSpPr>
        <p:spPr>
          <a:xfrm>
            <a:off x="838200" y="1255363"/>
            <a:ext cx="10515600" cy="492160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895201707"/>
      </p:ext>
    </p:extLst>
  </p:cSld>
  <p:clrMap bg1="lt1" tx1="dk1" bg2="lt2" tx2="dk2" accent1="accent1" accent2="accent2" accent3="accent3" accent4="accent4" accent5="accent5" accent6="accent6" hlink="hlink" folHlink="folHlink"/>
  <p:sldLayoutIdLst>
    <p:sldLayoutId id="2147484985" r:id="rId1"/>
    <p:sldLayoutId id="2147484986" r:id="rId2"/>
  </p:sldLayoutIdLst>
  <p:hf hdr="0" dt="0"/>
  <p:txStyles>
    <p:titleStyle>
      <a:lvl1pPr algn="l" defTabSz="914400" rtl="0" eaLnBrk="1" latinLnBrk="0" hangingPunct="1">
        <a:lnSpc>
          <a:spcPct val="90000"/>
        </a:lnSpc>
        <a:spcBef>
          <a:spcPct val="0"/>
        </a:spcBef>
        <a:buNone/>
        <a:defRPr sz="28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a:extLst>
            <a:ext uri="{FF2B5EF4-FFF2-40B4-BE49-F238E27FC236}">
              <a16:creationId xmlns:a16="http://schemas.microsoft.com/office/drawing/2014/main" id="{399DA20B-AA5A-D68B-8719-569F8F22490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EC6F5EED-1627-8EF8-6E75-90C0B814705A}"/>
              </a:ext>
            </a:extLst>
          </p:cNvPr>
          <p:cNvSpPr txBox="1">
            <a:spLocks noChangeArrowheads="1"/>
          </p:cNvSpPr>
          <p:nvPr/>
        </p:nvSpPr>
        <p:spPr bwMode="auto">
          <a:xfrm>
            <a:off x="5096656" y="575733"/>
            <a:ext cx="7095344" cy="6282267"/>
          </a:xfrm>
          <a:prstGeom prst="rect">
            <a:avLst/>
          </a:prstGeom>
        </p:spPr>
        <p:txBody>
          <a:bodyPr vert="horz" lIns="91440" tIns="45720" rIns="91440" bIns="45720" numCol="1" rtlCol="0" anchorCtr="0" compatLnSpc="1">
            <a:prstTxWarp prst="textNoShape">
              <a:avLst/>
            </a:prstTxWarp>
            <a:normAutofit/>
          </a:bodyPr>
          <a:lst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a:lstStyle>
          <a:p>
            <a:pPr marL="0" marR="0" lvl="0" indent="0" algn="ctr" defTabSz="914400" rtl="0" eaLnBrk="1" fontAlgn="base" latinLnBrk="0" hangingPunct="1">
              <a:lnSpc>
                <a:spcPct val="9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‘Learning Together’</a:t>
            </a:r>
            <a:endParaRPr kumimoji="0" lang="en-US" sz="44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9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9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9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Dr Alison Tavaré</a:t>
            </a:r>
          </a:p>
          <a:p>
            <a:pPr marL="0" marR="0" lvl="0" indent="0" algn="ctr" defTabSz="914400" rtl="0" eaLnBrk="1" fontAlgn="base" latinLnBrk="0" hangingPunct="1">
              <a:lnSpc>
                <a:spcPct val="9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NCEPOD Clinical Co-ordinator</a:t>
            </a:r>
          </a:p>
          <a:p>
            <a:pPr marL="0" marR="0" lvl="0" indent="0" algn="ctr" defTabSz="914400" rtl="0" eaLnBrk="1" fontAlgn="base" latinLnBrk="0" hangingPunct="1">
              <a:lnSpc>
                <a:spcPct val="9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GP by Profession </a:t>
            </a:r>
          </a:p>
          <a:p>
            <a:pPr marL="0" marR="0" lvl="0" indent="0" algn="ctr" defTabSz="914400" rtl="0" eaLnBrk="1" fontAlgn="base" latinLnBrk="0" hangingPunct="1">
              <a:lnSpc>
                <a:spcPct val="9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Clinical Lead at Health Innovation West of England</a:t>
            </a:r>
          </a:p>
          <a:p>
            <a:pPr marL="0" marR="0" lvl="0" indent="0" algn="ctr" defTabSz="914400" rtl="0" eaLnBrk="1" fontAlgn="base" latinLnBrk="0" hangingPunct="1">
              <a:lnSpc>
                <a:spcPct val="90000"/>
              </a:lnSpc>
              <a:spcBef>
                <a:spcPts val="0"/>
              </a:spcBef>
              <a:spcAft>
                <a:spcPts val="0"/>
              </a:spcAft>
              <a:buClrTx/>
              <a:buSzTx/>
              <a:buFontTx/>
              <a:buNone/>
              <a:tabLst/>
              <a:defRPr/>
            </a:pPr>
            <a:r>
              <a:rPr lang="en-US" sz="2000" i="1" dirty="0">
                <a:solidFill>
                  <a:srgbClr val="FFFFFF"/>
                </a:solidFill>
                <a:latin typeface="Calibri" panose="020F0502020204030204" pitchFamily="34" charset="0"/>
                <a:ea typeface="Calibri" panose="020F0502020204030204" pitchFamily="34" charset="0"/>
                <a:cs typeface="Calibri" panose="020F0502020204030204" pitchFamily="34" charset="0"/>
              </a:rPr>
              <a:t>Co-chair RCGP Learning Disability Special Interest Group</a:t>
            </a: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9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90000"/>
              </a:lnSpc>
              <a:spcBef>
                <a:spcPts val="0"/>
              </a:spcBef>
              <a:spcAft>
                <a:spcPts val="0"/>
              </a:spcAft>
              <a:buClrTx/>
              <a:buSzTx/>
              <a:buFontTx/>
              <a:buNone/>
              <a:tabLst/>
              <a:defRPr/>
            </a:pPr>
            <a:endParaRPr kumimoji="0" lang="en-US" sz="17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indent="0" algn="ctr" eaLnBrk="1" hangingPunct="1">
              <a:lnSpc>
                <a:spcPct val="90000"/>
              </a:lnSpc>
              <a:spcBef>
                <a:spcPts val="0"/>
              </a:spcBef>
              <a:spcAft>
                <a:spcPts val="0"/>
              </a:spcAft>
              <a:buNone/>
              <a:defRPr/>
            </a:pPr>
            <a:r>
              <a:rPr lang="en-US" sz="3200"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1800" dirty="0">
                <a:solidFill>
                  <a:srgbClr val="FFFFFF"/>
                </a:solidFill>
                <a:latin typeface="Calibri" panose="020F0502020204030204" pitchFamily="34" charset="0"/>
                <a:ea typeface="Calibri" panose="020F0502020204030204" pitchFamily="34" charset="0"/>
                <a:cs typeface="Calibri" panose="020F0502020204030204" pitchFamily="34" charset="0"/>
              </a:rPr>
              <a:t>Learning Disability Senate</a:t>
            </a:r>
            <a:endParaRPr lang="en-US" sz="1800" b="1" dirty="0">
              <a:solidFill>
                <a:srgbClr val="FFFFFF"/>
              </a:solidFill>
              <a:latin typeface="Calibri" panose="020F0502020204030204" pitchFamily="34" charset="0"/>
              <a:ea typeface="Calibri" panose="020F0502020204030204" pitchFamily="34" charset="0"/>
              <a:cs typeface="Calibri" panose="020F0502020204030204" pitchFamily="34" charset="0"/>
            </a:endParaRPr>
          </a:p>
          <a:p>
            <a:pPr marL="0" lvl="0" indent="0" algn="ctr" eaLnBrk="1" hangingPunct="1">
              <a:lnSpc>
                <a:spcPct val="90000"/>
              </a:lnSpc>
              <a:spcBef>
                <a:spcPts val="0"/>
              </a:spcBef>
              <a:spcAft>
                <a:spcPts val="0"/>
              </a:spcAft>
              <a:buNone/>
              <a:defRPr/>
            </a:pPr>
            <a:r>
              <a:rPr lang="en-US" sz="1800" dirty="0">
                <a:solidFill>
                  <a:srgbClr val="FFFFFF"/>
                </a:solidFill>
                <a:latin typeface="Calibri" panose="020F0502020204030204" pitchFamily="34" charset="0"/>
                <a:ea typeface="Calibri" panose="020F0502020204030204" pitchFamily="34" charset="0"/>
                <a:cs typeface="Calibri" panose="020F0502020204030204" pitchFamily="34" charset="0"/>
              </a:rPr>
              <a:t>September 7</a:t>
            </a:r>
            <a:r>
              <a:rPr lang="en-US" sz="1800" baseline="30000" dirty="0">
                <a:solidFill>
                  <a:srgbClr val="FFFFFF"/>
                </a:solidFill>
                <a:latin typeface="Calibri" panose="020F0502020204030204" pitchFamily="34" charset="0"/>
                <a:ea typeface="Calibri" panose="020F0502020204030204" pitchFamily="34" charset="0"/>
                <a:cs typeface="Calibri" panose="020F0502020204030204" pitchFamily="34" charset="0"/>
              </a:rPr>
              <a:t>th</a:t>
            </a:r>
            <a:r>
              <a:rPr lang="en-US" sz="1800" dirty="0">
                <a:solidFill>
                  <a:srgbClr val="FFFFFF"/>
                </a:solidFill>
                <a:latin typeface="Calibri" panose="020F0502020204030204" pitchFamily="34" charset="0"/>
                <a:ea typeface="Calibri" panose="020F0502020204030204" pitchFamily="34" charset="0"/>
                <a:cs typeface="Calibri" panose="020F0502020204030204" pitchFamily="34" charset="0"/>
              </a:rPr>
              <a:t> 2026</a:t>
            </a:r>
          </a:p>
          <a:p>
            <a:pPr marL="0" marR="0" lvl="0" indent="0" algn="l" defTabSz="914400" rtl="0" eaLnBrk="1" fontAlgn="base" latinLnBrk="0" hangingPunct="1">
              <a:lnSpc>
                <a:spcPct val="90000"/>
              </a:lnSpc>
              <a:spcBef>
                <a:spcPts val="0"/>
              </a:spcBef>
              <a:spcAft>
                <a:spcPts val="0"/>
              </a:spcAft>
              <a:buClrTx/>
              <a:buSzTx/>
              <a:buFontTx/>
              <a:buNone/>
              <a:tabLst/>
              <a:defRPr/>
            </a:pPr>
            <a:endParaRPr kumimoji="0" lang="en-US" sz="1700" b="0" i="1"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9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9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31E25B57-CF13-B54A-4F08-570D575DF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46211" cy="6858000"/>
          </a:xfrm>
          <a:prstGeom prst="rect">
            <a:avLst/>
          </a:prstGeom>
        </p:spPr>
      </p:pic>
      <p:pic>
        <p:nvPicPr>
          <p:cNvPr id="3" name="Picture 2" descr="A qr code with a few squares&#10;&#10;AI-generated content may be incorrect.">
            <a:extLst>
              <a:ext uri="{FF2B5EF4-FFF2-40B4-BE49-F238E27FC236}">
                <a16:creationId xmlns:a16="http://schemas.microsoft.com/office/drawing/2014/main" id="{48BEEFD7-62CB-58C1-EE7F-5A863E50FD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59278" y="5125278"/>
            <a:ext cx="1732722" cy="1732722"/>
          </a:xfrm>
          <a:prstGeom prst="rect">
            <a:avLst/>
          </a:prstGeom>
        </p:spPr>
      </p:pic>
    </p:spTree>
    <p:extLst>
      <p:ext uri="{BB962C8B-B14F-4D97-AF65-F5344CB8AC3E}">
        <p14:creationId xmlns:p14="http://schemas.microsoft.com/office/powerpoint/2010/main" val="3342238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E2C75-8634-8FF0-34DD-15E27DA8A66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38A45BE7-01B3-46FF-031C-DB99FD31B054}"/>
              </a:ext>
            </a:extLst>
          </p:cNvPr>
          <p:cNvSpPr>
            <a:spLocks noGrp="1"/>
          </p:cNvSpPr>
          <p:nvPr>
            <p:ph type="title"/>
          </p:nvPr>
        </p:nvSpPr>
        <p:spPr>
          <a:xfrm>
            <a:off x="0" y="32593"/>
            <a:ext cx="12192000" cy="1396157"/>
          </a:xfrm>
        </p:spPr>
        <p:txBody>
          <a:bodyPr/>
          <a:lstStyle/>
          <a:p>
            <a:r>
              <a:rPr lang="en-GB" sz="4800" dirty="0"/>
              <a:t>NCEPOD</a:t>
            </a:r>
            <a:br>
              <a:rPr lang="en-GB" sz="6000" dirty="0"/>
            </a:br>
            <a:r>
              <a:rPr lang="en-GB" sz="3200" dirty="0"/>
              <a:t>National Confidential Enquiry into Patient Outcomes and Death</a:t>
            </a:r>
            <a:endParaRPr lang="en-US" sz="3200" dirty="0"/>
          </a:p>
        </p:txBody>
      </p:sp>
      <p:sp>
        <p:nvSpPr>
          <p:cNvPr id="3" name="TextBox 2">
            <a:extLst>
              <a:ext uri="{FF2B5EF4-FFF2-40B4-BE49-F238E27FC236}">
                <a16:creationId xmlns:a16="http://schemas.microsoft.com/office/drawing/2014/main" id="{7010006D-F36B-06F5-CA79-A4C434582308}"/>
              </a:ext>
            </a:extLst>
          </p:cNvPr>
          <p:cNvSpPr txBox="1"/>
          <p:nvPr/>
        </p:nvSpPr>
        <p:spPr>
          <a:xfrm>
            <a:off x="319655" y="1536174"/>
            <a:ext cx="7672841" cy="5262979"/>
          </a:xfrm>
          <a:prstGeom prst="rect">
            <a:avLst/>
          </a:prstGeom>
          <a:noFill/>
        </p:spPr>
        <p:txBody>
          <a:bodyPr wrap="square">
            <a:spAutoFit/>
          </a:bodyPr>
          <a:lstStyle/>
          <a:p>
            <a:pPr marL="457200" indent="-457200" algn="l">
              <a:buFont typeface="Arial" panose="020B0604020202020204" pitchFamily="34" charset="0"/>
              <a:buChar char="•"/>
            </a:pPr>
            <a:r>
              <a:rPr lang="en-US" sz="2400" dirty="0">
                <a:latin typeface="Calibri" panose="020F0502020204030204" pitchFamily="34" charset="0"/>
                <a:cs typeface="Calibri" panose="020F0502020204030204" pitchFamily="34" charset="0"/>
              </a:rPr>
              <a:t>Want to improve the care given to patients</a:t>
            </a:r>
          </a:p>
          <a:p>
            <a:pPr marL="457200" indent="-457200" algn="l">
              <a:buFont typeface="Arial" panose="020B0604020202020204" pitchFamily="34" charset="0"/>
              <a:buChar char="•"/>
            </a:pPr>
            <a:r>
              <a:rPr lang="en-US" sz="2400" dirty="0">
                <a:latin typeface="Calibri" panose="020F0502020204030204" pitchFamily="34" charset="0"/>
                <a:cs typeface="Calibri" panose="020F0502020204030204" pitchFamily="34" charset="0"/>
              </a:rPr>
              <a:t>Clinicians make the suggestions for areas for improvement</a:t>
            </a:r>
          </a:p>
          <a:p>
            <a:pPr marL="457200" indent="-457200" algn="l">
              <a:buFont typeface="Arial" panose="020B0604020202020204" pitchFamily="34" charset="0"/>
              <a:buChar char="•"/>
            </a:pPr>
            <a:r>
              <a:rPr lang="en-US" sz="2400" dirty="0">
                <a:latin typeface="Calibri" panose="020F0502020204030204" pitchFamily="34" charset="0"/>
                <a:cs typeface="Calibri" panose="020F0502020204030204" pitchFamily="34" charset="0"/>
              </a:rPr>
              <a:t>Topics chosen by the NCEPOD steering group</a:t>
            </a:r>
          </a:p>
          <a:p>
            <a:pPr marL="457200" indent="-457200" algn="l">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2400" b="1" dirty="0">
                <a:latin typeface="Calibri" panose="020F0502020204030204" pitchFamily="34" charset="0"/>
                <a:cs typeface="Calibri" panose="020F0502020204030204" pitchFamily="34" charset="0"/>
              </a:rPr>
              <a:t>Not audit or research but a snapshot </a:t>
            </a:r>
            <a:r>
              <a:rPr lang="en-US" sz="2400" dirty="0">
                <a:latin typeface="Calibri" panose="020F0502020204030204" pitchFamily="34" charset="0"/>
                <a:cs typeface="Calibri" panose="020F0502020204030204" pitchFamily="34" charset="0"/>
              </a:rPr>
              <a:t>of what is happening</a:t>
            </a:r>
          </a:p>
          <a:p>
            <a:pPr marL="757238" lvl="1" indent="-457200">
              <a:buFont typeface="Arial" panose="020B0604020202020204" pitchFamily="34" charset="0"/>
              <a:buChar char="•"/>
            </a:pPr>
            <a:r>
              <a:rPr lang="en-US" sz="2400" dirty="0">
                <a:latin typeface="Calibri" panose="020F0502020204030204" pitchFamily="34" charset="0"/>
                <a:cs typeface="Calibri" panose="020F0502020204030204" pitchFamily="34" charset="0"/>
              </a:rPr>
              <a:t>Hospitals give information on services, staff training </a:t>
            </a:r>
            <a:r>
              <a:rPr lang="en-US" sz="2400" dirty="0" err="1">
                <a:latin typeface="Calibri" panose="020F0502020204030204" pitchFamily="34" charset="0"/>
                <a:cs typeface="Calibri" panose="020F0502020204030204" pitchFamily="34" charset="0"/>
              </a:rPr>
              <a:t>etc</a:t>
            </a:r>
            <a:endParaRPr lang="en-US" sz="2400" dirty="0">
              <a:latin typeface="Calibri" panose="020F0502020204030204" pitchFamily="34" charset="0"/>
              <a:cs typeface="Calibri" panose="020F0502020204030204" pitchFamily="34" charset="0"/>
            </a:endParaRPr>
          </a:p>
          <a:p>
            <a:pPr marL="757238" lvl="1" indent="-457200">
              <a:buFont typeface="Arial" panose="020B0604020202020204" pitchFamily="34" charset="0"/>
              <a:buChar char="•"/>
            </a:pPr>
            <a:r>
              <a:rPr lang="en-US" sz="2400" dirty="0">
                <a:latin typeface="Calibri" panose="020F0502020204030204" pitchFamily="34" charset="0"/>
                <a:cs typeface="Calibri" panose="020F0502020204030204" pitchFamily="34" charset="0"/>
              </a:rPr>
              <a:t>Clinicians look at the notes; both those who have looked after the patient and colleague who look at anonymised notes</a:t>
            </a:r>
          </a:p>
          <a:p>
            <a:pPr marL="757238" lvl="1" indent="-457200">
              <a:buFont typeface="Arial" panose="020B0604020202020204" pitchFamily="34" charset="0"/>
              <a:buChar char="•"/>
            </a:pPr>
            <a:r>
              <a:rPr lang="en-US" sz="2400" dirty="0">
                <a:latin typeface="Calibri" panose="020F0502020204030204" pitchFamily="34" charset="0"/>
                <a:cs typeface="Calibri" panose="020F0502020204030204" pitchFamily="34" charset="0"/>
              </a:rPr>
              <a:t>Focus groups and patient surveys</a:t>
            </a:r>
          </a:p>
          <a:p>
            <a:pPr marL="757238" lvl="1" indent="-457200">
              <a:buFont typeface="Arial" panose="020B0604020202020204" pitchFamily="34" charset="0"/>
              <a:buChar char="•"/>
            </a:pPr>
            <a:r>
              <a:rPr lang="en-US" sz="2400" dirty="0">
                <a:latin typeface="Calibri" panose="020F0502020204030204" pitchFamily="34" charset="0"/>
                <a:cs typeface="Calibri" panose="020F0502020204030204" pitchFamily="34" charset="0"/>
              </a:rPr>
              <a:t>Online professional surveys </a:t>
            </a:r>
          </a:p>
        </p:txBody>
      </p:sp>
      <p:pic>
        <p:nvPicPr>
          <p:cNvPr id="2" name="Picture 1">
            <a:extLst>
              <a:ext uri="{FF2B5EF4-FFF2-40B4-BE49-F238E27FC236}">
                <a16:creationId xmlns:a16="http://schemas.microsoft.com/office/drawing/2014/main" id="{7FF37A4E-56EF-50A2-ACD8-4E607410A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2501" y="4801388"/>
            <a:ext cx="1997765" cy="1997765"/>
          </a:xfrm>
          <a:prstGeom prst="rect">
            <a:avLst/>
          </a:prstGeom>
        </p:spPr>
      </p:pic>
      <p:pic>
        <p:nvPicPr>
          <p:cNvPr id="6" name="Picture 5" descr="A close-up of a book&#10;&#10;AI-generated content may be incorrect.">
            <a:extLst>
              <a:ext uri="{FF2B5EF4-FFF2-40B4-BE49-F238E27FC236}">
                <a16:creationId xmlns:a16="http://schemas.microsoft.com/office/drawing/2014/main" id="{CEA9613D-1BCE-CF99-2742-9418A380ED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2496" y="1555690"/>
            <a:ext cx="3540011" cy="3118757"/>
          </a:xfrm>
          <a:prstGeom prst="rect">
            <a:avLst/>
          </a:prstGeom>
        </p:spPr>
      </p:pic>
    </p:spTree>
    <p:extLst>
      <p:ext uri="{BB962C8B-B14F-4D97-AF65-F5344CB8AC3E}">
        <p14:creationId xmlns:p14="http://schemas.microsoft.com/office/powerpoint/2010/main" val="1087512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1D026-B8A5-F2E9-311B-58E613303D7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6C712AE-BFA8-A4D2-FECB-196573B5F221}"/>
              </a:ext>
            </a:extLst>
          </p:cNvPr>
          <p:cNvSpPr>
            <a:spLocks noGrp="1"/>
          </p:cNvSpPr>
          <p:nvPr>
            <p:ph type="title"/>
          </p:nvPr>
        </p:nvSpPr>
        <p:spPr>
          <a:xfrm>
            <a:off x="0" y="32593"/>
            <a:ext cx="12192000" cy="1143001"/>
          </a:xfrm>
        </p:spPr>
        <p:txBody>
          <a:bodyPr/>
          <a:lstStyle/>
          <a:p>
            <a:r>
              <a:rPr lang="en-GB" sz="4000" dirty="0"/>
              <a:t>What did we look at?</a:t>
            </a:r>
            <a:endParaRPr lang="en-US" sz="4000" dirty="0"/>
          </a:p>
        </p:txBody>
      </p:sp>
      <p:sp>
        <p:nvSpPr>
          <p:cNvPr id="5" name="TextBox 4">
            <a:extLst>
              <a:ext uri="{FF2B5EF4-FFF2-40B4-BE49-F238E27FC236}">
                <a16:creationId xmlns:a16="http://schemas.microsoft.com/office/drawing/2014/main" id="{36B0013E-783B-7A37-B1BD-75631F73DCD0}"/>
              </a:ext>
            </a:extLst>
          </p:cNvPr>
          <p:cNvSpPr txBox="1"/>
          <p:nvPr/>
        </p:nvSpPr>
        <p:spPr>
          <a:xfrm>
            <a:off x="381690" y="1193096"/>
            <a:ext cx="9327086" cy="5262979"/>
          </a:xfrm>
          <a:prstGeom prst="rect">
            <a:avLst/>
          </a:prstGeom>
          <a:noFill/>
        </p:spPr>
        <p:txBody>
          <a:bodyPr wrap="square">
            <a:spAutoFit/>
          </a:bodyPr>
          <a:lstStyle/>
          <a:p>
            <a:pPr marL="0" indent="0">
              <a:buFontTx/>
              <a:buNone/>
            </a:pPr>
            <a:r>
              <a:rPr lang="en-GB" sz="2400" b="1" dirty="0">
                <a:latin typeface="Calibri" panose="020F0502020204030204" pitchFamily="34" charset="0"/>
                <a:cs typeface="Calibri" panose="020F0502020204030204" pitchFamily="34" charset="0"/>
              </a:rPr>
              <a:t>No previous study into variation of healthcare delivery in the acute sector </a:t>
            </a:r>
          </a:p>
          <a:p>
            <a:pPr marL="0" indent="0">
              <a:buFontTx/>
              <a:buNone/>
            </a:pPr>
            <a:endParaRPr lang="en-GB" b="1" kern="0" dirty="0">
              <a:latin typeface="Calibri" panose="020F0502020204030204" pitchFamily="34" charset="0"/>
              <a:cs typeface="Calibri" panose="020F0502020204030204" pitchFamily="34" charset="0"/>
            </a:endParaRPr>
          </a:p>
          <a:p>
            <a:pPr marL="0" indent="0">
              <a:buFontTx/>
              <a:buNone/>
            </a:pPr>
            <a:r>
              <a:rPr lang="en-US" b="1" kern="0" dirty="0">
                <a:latin typeface="Calibri" panose="020F0502020204030204" pitchFamily="34" charset="0"/>
                <a:cs typeface="Calibri" panose="020F0502020204030204" pitchFamily="34" charset="0"/>
              </a:rPr>
              <a:t>Aim:</a:t>
            </a:r>
          </a:p>
          <a:p>
            <a:r>
              <a:rPr lang="en-GB" dirty="0">
                <a:latin typeface="Calibri" panose="020F0502020204030204" pitchFamily="34" charset="0"/>
                <a:cs typeface="Calibri" panose="020F0502020204030204" pitchFamily="34" charset="0"/>
              </a:rPr>
              <a:t>The objectives of the study were to </a:t>
            </a:r>
            <a:r>
              <a:rPr lang="en-GB" b="1" dirty="0">
                <a:latin typeface="Calibri" panose="020F0502020204030204" pitchFamily="34" charset="0"/>
                <a:cs typeface="Calibri" panose="020F0502020204030204" pitchFamily="34" charset="0"/>
              </a:rPr>
              <a:t>identify avoidable and modifiable factors </a:t>
            </a:r>
            <a:r>
              <a:rPr lang="en-GB" dirty="0">
                <a:latin typeface="Calibri" panose="020F0502020204030204" pitchFamily="34" charset="0"/>
                <a:cs typeface="Calibri" panose="020F0502020204030204" pitchFamily="34" charset="0"/>
              </a:rPr>
              <a:t>associated with poor quality of care in patients with a learning disability admitted to hospital when acutely unwell. </a:t>
            </a:r>
          </a:p>
          <a:p>
            <a:pPr marL="0" indent="0">
              <a:buNone/>
            </a:pPr>
            <a:endParaRPr lang="en-GB" kern="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GB" b="1" kern="0" dirty="0">
                <a:latin typeface="Calibri" panose="020F0502020204030204" pitchFamily="34" charset="0"/>
                <a:ea typeface="Calibri" panose="020F0502020204030204" pitchFamily="34" charset="0"/>
                <a:cs typeface="Calibri" panose="020F0502020204030204" pitchFamily="34" charset="0"/>
              </a:rPr>
              <a:t>Who:</a:t>
            </a:r>
          </a:p>
          <a:p>
            <a:r>
              <a:rPr lang="en-GB" dirty="0">
                <a:latin typeface="Calibri" panose="020F0502020204030204" pitchFamily="34" charset="0"/>
                <a:cs typeface="Calibri" panose="020F0502020204030204" pitchFamily="34" charset="0"/>
              </a:rPr>
              <a:t>All patients with a </a:t>
            </a:r>
            <a:r>
              <a:rPr lang="en-GB" b="1" dirty="0">
                <a:latin typeface="Calibri" panose="020F0502020204030204" pitchFamily="34" charset="0"/>
                <a:cs typeface="Calibri" panose="020F0502020204030204" pitchFamily="34" charset="0"/>
              </a:rPr>
              <a:t>learning disability aged 18 years and over</a:t>
            </a:r>
            <a:r>
              <a:rPr lang="en-GB" dirty="0">
                <a:latin typeface="Calibri" panose="020F0502020204030204" pitchFamily="34" charset="0"/>
                <a:cs typeface="Calibri" panose="020F0502020204030204" pitchFamily="34" charset="0"/>
              </a:rPr>
              <a:t>, who were admitted to hospital as an emergency between 1st July and 30th September 2024 inclusive. </a:t>
            </a:r>
          </a:p>
          <a:p>
            <a:endParaRPr lang="en-GB" kern="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GB" b="1" kern="0" dirty="0">
                <a:latin typeface="Calibri" panose="020F0502020204030204" pitchFamily="34" charset="0"/>
                <a:ea typeface="Calibri" panose="020F0502020204030204" pitchFamily="34" charset="0"/>
                <a:cs typeface="Calibri" panose="020F0502020204030204" pitchFamily="34" charset="0"/>
              </a:rPr>
              <a:t>Data:</a:t>
            </a:r>
          </a:p>
          <a:p>
            <a:pPr marL="0" indent="0">
              <a:buNone/>
            </a:pPr>
            <a:r>
              <a:rPr lang="en-GB" b="1" kern="0" dirty="0">
                <a:latin typeface="Calibri" panose="020F0502020204030204" pitchFamily="34" charset="0"/>
                <a:ea typeface="Calibri" panose="020F0502020204030204" pitchFamily="34" charset="0"/>
                <a:cs typeface="Calibri" panose="020F0502020204030204" pitchFamily="34" charset="0"/>
              </a:rPr>
              <a:t>12,883 </a:t>
            </a:r>
            <a:r>
              <a:rPr lang="en-GB" kern="0" dirty="0">
                <a:latin typeface="Calibri" panose="020F0502020204030204" pitchFamily="34" charset="0"/>
                <a:ea typeface="Calibri" panose="020F0502020204030204" pitchFamily="34" charset="0"/>
                <a:cs typeface="Calibri" panose="020F0502020204030204" pitchFamily="34" charset="0"/>
              </a:rPr>
              <a:t>patients identified</a:t>
            </a:r>
          </a:p>
          <a:p>
            <a:pPr marL="0" indent="0">
              <a:buNone/>
            </a:pPr>
            <a:r>
              <a:rPr lang="en-GB" kern="0" dirty="0">
                <a:latin typeface="Calibri" panose="020F0502020204030204" pitchFamily="34" charset="0"/>
                <a:ea typeface="Calibri" panose="020F0502020204030204" pitchFamily="34" charset="0"/>
                <a:cs typeface="Calibri" panose="020F0502020204030204" pitchFamily="34" charset="0"/>
              </a:rPr>
              <a:t>1,040 patients included for further review by 666 clinician questionnaires, 366 case notes reviewed and 144 primary care questionnaires</a:t>
            </a:r>
          </a:p>
          <a:p>
            <a:pPr marL="0" indent="0">
              <a:buNone/>
            </a:pPr>
            <a:r>
              <a:rPr lang="en-GB" kern="0" dirty="0">
                <a:latin typeface="Calibri" panose="020F0502020204030204" pitchFamily="34" charset="0"/>
                <a:ea typeface="Calibri" panose="020F0502020204030204" pitchFamily="34" charset="0"/>
                <a:cs typeface="Calibri" panose="020F0502020204030204" pitchFamily="34" charset="0"/>
              </a:rPr>
              <a:t>199 hospital organisational questionnaires</a:t>
            </a:r>
          </a:p>
          <a:p>
            <a:pPr marL="0" indent="0">
              <a:buNone/>
            </a:pPr>
            <a:r>
              <a:rPr lang="en-GB" kern="0" dirty="0">
                <a:latin typeface="Calibri" panose="020F0502020204030204" pitchFamily="34" charset="0"/>
                <a:ea typeface="Calibri" panose="020F0502020204030204" pitchFamily="34" charset="0"/>
                <a:cs typeface="Calibri" panose="020F0502020204030204" pitchFamily="34" charset="0"/>
              </a:rPr>
              <a:t>&gt;800 health and social care professionals completed survey</a:t>
            </a:r>
          </a:p>
          <a:p>
            <a:pPr marL="0" indent="0">
              <a:buNone/>
            </a:pPr>
            <a:r>
              <a:rPr lang="en-GB" kern="0" dirty="0">
                <a:latin typeface="Calibri" panose="020F0502020204030204" pitchFamily="34" charset="0"/>
                <a:ea typeface="Calibri" panose="020F0502020204030204" pitchFamily="34" charset="0"/>
                <a:cs typeface="Calibri" panose="020F0502020204030204" pitchFamily="34" charset="0"/>
              </a:rPr>
              <a:t>32 patient surveys and 50 carer surveys</a:t>
            </a:r>
          </a:p>
        </p:txBody>
      </p:sp>
      <p:pic>
        <p:nvPicPr>
          <p:cNvPr id="2" name="Picture 1">
            <a:extLst>
              <a:ext uri="{FF2B5EF4-FFF2-40B4-BE49-F238E27FC236}">
                <a16:creationId xmlns:a16="http://schemas.microsoft.com/office/drawing/2014/main" id="{1BA37433-EAA7-ACA0-172F-C21650FEF6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62989" y="1438507"/>
            <a:ext cx="2393905" cy="2393905"/>
          </a:xfrm>
          <a:prstGeom prst="rect">
            <a:avLst/>
          </a:prstGeom>
        </p:spPr>
      </p:pic>
    </p:spTree>
    <p:extLst>
      <p:ext uri="{BB962C8B-B14F-4D97-AF65-F5344CB8AC3E}">
        <p14:creationId xmlns:p14="http://schemas.microsoft.com/office/powerpoint/2010/main" val="4030676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41C2B-C84D-C79E-DBB8-72B87378DE59}"/>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96B10E19-1B42-F781-EA8B-39E6EADF0897}"/>
              </a:ext>
            </a:extLst>
          </p:cNvPr>
          <p:cNvSpPr>
            <a:spLocks noGrp="1"/>
          </p:cNvSpPr>
          <p:nvPr>
            <p:ph type="title"/>
          </p:nvPr>
        </p:nvSpPr>
        <p:spPr>
          <a:xfrm>
            <a:off x="0" y="32593"/>
            <a:ext cx="12192000" cy="1143001"/>
          </a:xfrm>
        </p:spPr>
        <p:txBody>
          <a:bodyPr/>
          <a:lstStyle/>
          <a:p>
            <a:r>
              <a:rPr lang="en-GB" sz="4000" dirty="0"/>
              <a:t>Medications</a:t>
            </a:r>
            <a:endParaRPr lang="en-US" sz="4000" dirty="0"/>
          </a:p>
        </p:txBody>
      </p:sp>
      <p:pic>
        <p:nvPicPr>
          <p:cNvPr id="3" name="Picture 2" descr="A list of admission form&#10;&#10;AI-generated content may be incorrect.">
            <a:extLst>
              <a:ext uri="{FF2B5EF4-FFF2-40B4-BE49-F238E27FC236}">
                <a16:creationId xmlns:a16="http://schemas.microsoft.com/office/drawing/2014/main" id="{9B56DC88-637A-6926-66C2-E2CF7EA410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4066" y="1175594"/>
            <a:ext cx="8810214" cy="2823032"/>
          </a:xfrm>
          <a:prstGeom prst="rect">
            <a:avLst/>
          </a:prstGeom>
        </p:spPr>
      </p:pic>
      <p:sp>
        <p:nvSpPr>
          <p:cNvPr id="4" name="TextBox 3">
            <a:extLst>
              <a:ext uri="{FF2B5EF4-FFF2-40B4-BE49-F238E27FC236}">
                <a16:creationId xmlns:a16="http://schemas.microsoft.com/office/drawing/2014/main" id="{AD1DD34D-EBC8-A8DD-BDEF-89A0FAC94166}"/>
              </a:ext>
            </a:extLst>
          </p:cNvPr>
          <p:cNvSpPr txBox="1"/>
          <p:nvPr/>
        </p:nvSpPr>
        <p:spPr>
          <a:xfrm>
            <a:off x="1199213" y="3998626"/>
            <a:ext cx="9568721" cy="313932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Calibri"/>
                <a:ea typeface="+mn-ea"/>
                <a:cs typeface="+mn-cs"/>
              </a:rPr>
              <a:t>Most patients (95%) in study were taking medications prior to admission to hospital with 32% patients prescribed ten or more medications. In nearly </a:t>
            </a:r>
            <a:r>
              <a:rPr kumimoji="0" lang="en-GB" sz="2000" b="1" i="0" u="none" strike="noStrike" kern="1200" cap="none" spc="0" normalizeH="0" baseline="0" noProof="0" dirty="0">
                <a:ln>
                  <a:noFill/>
                </a:ln>
                <a:solidFill>
                  <a:srgbClr val="000000"/>
                </a:solidFill>
                <a:effectLst/>
                <a:uLnTx/>
                <a:uFillTx/>
                <a:latin typeface="Calibri"/>
                <a:ea typeface="+mn-ea"/>
                <a:cs typeface="+mn-cs"/>
              </a:rPr>
              <a:t>60%, these were psychotropic medications </a:t>
            </a:r>
            <a:r>
              <a:rPr kumimoji="0" lang="en-GB" sz="2000" b="0" i="0" u="none" strike="noStrike" kern="1200" cap="none" spc="0" normalizeH="0" baseline="0" noProof="0" dirty="0">
                <a:ln>
                  <a:noFill/>
                </a:ln>
                <a:solidFill>
                  <a:srgbClr val="000000"/>
                </a:solidFill>
                <a:effectLst/>
                <a:uLnTx/>
                <a:uFillTx/>
                <a:latin typeface="Calibri"/>
                <a:ea typeface="+mn-ea"/>
                <a:cs typeface="+mn-cs"/>
              </a:rPr>
              <a:t>(unknown in 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a:ea typeface="+mn-ea"/>
                <a:cs typeface="+mn-cs"/>
              </a:rPr>
              <a:t>Nearly 20% patients who were receiving antipsychotic medication</a:t>
            </a:r>
            <a:endParaRPr kumimoji="0" lang="en-GB" sz="20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a:ea typeface="+mn-ea"/>
                <a:cs typeface="+mn-cs"/>
              </a:rPr>
              <a:t>17% patients on antidepressants </a:t>
            </a:r>
            <a:r>
              <a:rPr kumimoji="0" lang="en-GB" sz="2000" b="0" i="0" u="none" strike="noStrike" kern="1200" cap="none" spc="0" normalizeH="0" baseline="0" noProof="0" dirty="0">
                <a:ln>
                  <a:noFill/>
                </a:ln>
                <a:solidFill>
                  <a:srgbClr val="000000"/>
                </a:solidFill>
                <a:effectLst/>
                <a:uLnTx/>
                <a:uFillTx/>
                <a:latin typeface="Calibri"/>
                <a:ea typeface="+mn-ea"/>
                <a:cs typeface="+mn-cs"/>
              </a:rPr>
              <a:t>was lower than in national data, which identified 22% of people with a learning disability on antidepressant medication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5876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a:extLst>
            <a:ext uri="{FF2B5EF4-FFF2-40B4-BE49-F238E27FC236}">
              <a16:creationId xmlns:a16="http://schemas.microsoft.com/office/drawing/2014/main" id="{3CEEA210-5D03-8490-1241-2C0B48E51A9A}"/>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E9B90BFE-A1AB-E1C2-8A14-B8C411887E3C}"/>
              </a:ext>
            </a:extLst>
          </p:cNvPr>
          <p:cNvSpPr txBox="1">
            <a:spLocks/>
          </p:cNvSpPr>
          <p:nvPr/>
        </p:nvSpPr>
        <p:spPr bwMode="auto">
          <a:xfrm>
            <a:off x="4176144" y="1453112"/>
            <a:ext cx="7891328" cy="5278880"/>
          </a:xfrm>
          <a:prstGeom prst="rect">
            <a:avLst/>
          </a:prstGeom>
          <a:solidFill>
            <a:schemeClr val="bg1"/>
          </a:solidFill>
          <a:ln w="38100">
            <a:noFill/>
            <a:miter lim="800000"/>
            <a:headEnd/>
            <a:tailEnd/>
          </a:ln>
          <a:effectLst>
            <a:outerShdw blurRad="107950" dist="12700" dir="5400000" algn="ctr">
              <a:srgbClr val="000000"/>
            </a:outerShdw>
          </a:effectLst>
          <a:scene3d>
            <a:camera prst="orthographicFront"/>
            <a:lightRig rig="threePt" dir="t"/>
          </a:scene3d>
          <a:sp3d>
            <a:bevelT/>
          </a:sp3d>
        </p:spPr>
        <p:txBody>
          <a:bodyPr vert="horz" wrap="square" lIns="91440" tIns="45720" rIns="91440" bIns="45720" numCol="1" anchor="t" anchorCtr="0" compatLnSpc="1">
            <a:prstTxWarp prst="textNoShape">
              <a:avLst/>
            </a:prstTxWarp>
            <a:normAutofit/>
          </a:bodyPr>
          <a:lst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a:lstStyle>
          <a:p>
            <a:pPr marL="0" indent="0">
              <a:buNone/>
            </a:pPr>
            <a:endParaRPr lang="en-GB" sz="700" b="1" dirty="0">
              <a:solidFill>
                <a:srgbClr val="002364"/>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US" sz="2000" dirty="0">
              <a:solidFill>
                <a:srgbClr val="2B3749"/>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2000" dirty="0">
              <a:solidFill>
                <a:srgbClr val="2B3749"/>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2000" dirty="0">
              <a:solidFill>
                <a:srgbClr val="2B3749"/>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2000" dirty="0">
              <a:solidFill>
                <a:srgbClr val="2B3749"/>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2000" dirty="0">
              <a:solidFill>
                <a:srgbClr val="2B3749"/>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119/366 (32.5%) patients were described as having a </a:t>
            </a:r>
            <a:r>
              <a:rPr lang="en-US" sz="20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learning difficulty rather than a learning disability </a:t>
            </a:r>
            <a:r>
              <a:rPr lang="en-US" sz="20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and the two terms were often used interchangeably</a:t>
            </a:r>
          </a:p>
          <a:p>
            <a:r>
              <a:rPr lang="en-GB" sz="2000" dirty="0">
                <a:latin typeface="Calibri" panose="020F0502020204030204" pitchFamily="34" charset="0"/>
                <a:cs typeface="Calibri" panose="020F0502020204030204" pitchFamily="34" charset="0"/>
              </a:rPr>
              <a:t>One reviewer noted “</a:t>
            </a:r>
            <a:r>
              <a:rPr lang="en-GB" sz="2000" b="1" dirty="0">
                <a:latin typeface="Calibri" panose="020F0502020204030204" pitchFamily="34" charset="0"/>
                <a:cs typeface="Calibri" panose="020F0502020204030204" pitchFamily="34" charset="0"/>
              </a:rPr>
              <a:t>shortened to ‘LD</a:t>
            </a:r>
            <a:r>
              <a:rPr lang="en-GB" sz="2000" dirty="0">
                <a:latin typeface="Calibri" panose="020F0502020204030204" pitchFamily="34" charset="0"/>
                <a:cs typeface="Calibri" panose="020F0502020204030204" pitchFamily="34" charset="0"/>
              </a:rPr>
              <a:t>’ so not sure what they mean” and another noted that the terms were “</a:t>
            </a:r>
            <a:r>
              <a:rPr lang="en-GB" sz="2000" b="1" dirty="0">
                <a:latin typeface="Calibri" panose="020F0502020204030204" pitchFamily="34" charset="0"/>
                <a:cs typeface="Calibri" panose="020F0502020204030204" pitchFamily="34" charset="0"/>
              </a:rPr>
              <a:t>used interchangeably in the same assessment by the same medic</a:t>
            </a:r>
            <a:r>
              <a:rPr lang="en-GB" sz="2000" dirty="0"/>
              <a:t>”</a:t>
            </a:r>
          </a:p>
          <a:p>
            <a:pPr>
              <a:lnSpc>
                <a:spcPct val="107000"/>
              </a:lnSpc>
              <a:spcAft>
                <a:spcPts val="800"/>
              </a:spcAft>
            </a:pPr>
            <a:endParaRPr lang="en-US" sz="22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endParaRPr lang="en-US" sz="20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id="{736CBF9C-A455-03BD-52C7-4FF72C61D802}"/>
              </a:ext>
            </a:extLst>
          </p:cNvPr>
          <p:cNvSpPr>
            <a:spLocks noGrp="1"/>
          </p:cNvSpPr>
          <p:nvPr>
            <p:ph idx="1"/>
          </p:nvPr>
        </p:nvSpPr>
        <p:spPr>
          <a:xfrm>
            <a:off x="1130710" y="126008"/>
            <a:ext cx="10887935" cy="1202048"/>
          </a:xfrm>
          <a:solidFill>
            <a:srgbClr val="FA9600"/>
          </a:solidFill>
          <a:ln w="38100">
            <a:noFill/>
          </a:ln>
          <a:scene3d>
            <a:camera prst="orthographicFront"/>
            <a:lightRig rig="threePt" dir="t"/>
          </a:scene3d>
          <a:sp3d>
            <a:bevelT/>
          </a:sp3d>
        </p:spPr>
        <p:txBody>
          <a:bodyPr anchor="ctr">
            <a:noAutofit/>
          </a:bodyPr>
          <a:lstStyle/>
          <a:p>
            <a:pPr marL="0" indent="0">
              <a:buNone/>
            </a:pPr>
            <a:r>
              <a:rPr lang="en-US" sz="2200" b="1" cap="all" dirty="0">
                <a:solidFill>
                  <a:schemeClr val="bg1"/>
                </a:solidFill>
                <a:latin typeface="Calibri" panose="020F0502020204030204" pitchFamily="34" charset="0"/>
                <a:cs typeface="Times New Roman" panose="02020603050405020304" pitchFamily="18" charset="0"/>
              </a:rPr>
              <a:t>Accurately RECORD a PERSON’s Learning Disability in THE patient </a:t>
            </a:r>
            <a:r>
              <a:rPr lang="en-US" sz="2200" b="1" cap="all" dirty="0" err="1">
                <a:solidFill>
                  <a:schemeClr val="bg1"/>
                </a:solidFill>
                <a:latin typeface="Calibri" panose="020F0502020204030204" pitchFamily="34" charset="0"/>
                <a:cs typeface="Times New Roman" panose="02020603050405020304" pitchFamily="18" charset="0"/>
              </a:rPr>
              <a:t>NotEs</a:t>
            </a:r>
            <a:r>
              <a:rPr lang="en-US" sz="2200" b="1" cap="all" dirty="0">
                <a:solidFill>
                  <a:schemeClr val="bg1"/>
                </a:solidFill>
                <a:latin typeface="Calibri" panose="020F0502020204030204" pitchFamily="34" charset="0"/>
                <a:cs typeface="Times New Roman" panose="02020603050405020304" pitchFamily="18" charset="0"/>
              </a:rPr>
              <a:t> and on Learning Disability REGISTERs/ LISTS.</a:t>
            </a:r>
          </a:p>
        </p:txBody>
      </p:sp>
      <p:pic>
        <p:nvPicPr>
          <p:cNvPr id="4" name="Picture 3">
            <a:extLst>
              <a:ext uri="{FF2B5EF4-FFF2-40B4-BE49-F238E27FC236}">
                <a16:creationId xmlns:a16="http://schemas.microsoft.com/office/drawing/2014/main" id="{9F1A9D81-83B0-AC90-6B85-A8D2C65606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09" y="1851101"/>
            <a:ext cx="3980985" cy="3980985"/>
          </a:xfrm>
          <a:prstGeom prst="rect">
            <a:avLst/>
          </a:prstGeom>
        </p:spPr>
      </p:pic>
      <p:pic>
        <p:nvPicPr>
          <p:cNvPr id="9" name="Picture 8">
            <a:extLst>
              <a:ext uri="{FF2B5EF4-FFF2-40B4-BE49-F238E27FC236}">
                <a16:creationId xmlns:a16="http://schemas.microsoft.com/office/drawing/2014/main" id="{656808CA-770B-8D60-4C5D-30D9A7A0F155}"/>
              </a:ext>
            </a:extLst>
          </p:cNvPr>
          <p:cNvPicPr>
            <a:picLocks noChangeAspect="1"/>
          </p:cNvPicPr>
          <p:nvPr/>
        </p:nvPicPr>
        <p:blipFill>
          <a:blip r:embed="rId4"/>
          <a:stretch>
            <a:fillRect/>
          </a:stretch>
        </p:blipFill>
        <p:spPr>
          <a:xfrm>
            <a:off x="5245768" y="1453112"/>
            <a:ext cx="5358063" cy="2552747"/>
          </a:xfrm>
          <a:prstGeom prst="rect">
            <a:avLst/>
          </a:prstGeom>
        </p:spPr>
      </p:pic>
      <p:sp>
        <p:nvSpPr>
          <p:cNvPr id="2" name="Content Placeholder 2">
            <a:extLst>
              <a:ext uri="{FF2B5EF4-FFF2-40B4-BE49-F238E27FC236}">
                <a16:creationId xmlns:a16="http://schemas.microsoft.com/office/drawing/2014/main" id="{9830C200-9A79-D33F-4988-8FCF86BC328B}"/>
              </a:ext>
            </a:extLst>
          </p:cNvPr>
          <p:cNvSpPr txBox="1">
            <a:spLocks/>
          </p:cNvSpPr>
          <p:nvPr/>
        </p:nvSpPr>
        <p:spPr bwMode="auto">
          <a:xfrm>
            <a:off x="122536" y="126007"/>
            <a:ext cx="1008174" cy="1202049"/>
          </a:xfrm>
          <a:prstGeom prst="rect">
            <a:avLst/>
          </a:prstGeom>
          <a:solidFill>
            <a:srgbClr val="FA9600"/>
          </a:solidFill>
          <a:ln w="38100">
            <a:noFill/>
            <a:miter lim="800000"/>
            <a:headEnd/>
            <a:tailEnd/>
          </a:ln>
          <a:scene3d>
            <a:camera prst="orthographicFront"/>
            <a:lightRig rig="threePt" dir="t"/>
          </a:scene3d>
          <a:sp3d>
            <a:bevelT/>
          </a:sp3d>
        </p:spPr>
        <p:txBody>
          <a:bodyPr vert="horz" wrap="square" lIns="91440" tIns="45720" rIns="91440" bIns="45720" numCol="1" anchor="ctr" anchorCtr="0" compatLnSpc="1">
            <a:prstTxWarp prst="textNoShape">
              <a:avLst/>
            </a:prstTxWarp>
            <a:normAutofit fontScale="77500" lnSpcReduction="20000"/>
          </a:bodyPr>
          <a:lst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a:lstStyle>
          <a:p>
            <a:pPr marL="0" indent="0" algn="ctr">
              <a:lnSpc>
                <a:spcPct val="120000"/>
              </a:lnSpc>
              <a:buFontTx/>
              <a:buNone/>
            </a:pPr>
            <a:r>
              <a:rPr lang="en-US" sz="8800" kern="0" dirty="0">
                <a:solidFill>
                  <a:schemeClr val="bg1"/>
                </a:solidFill>
                <a:latin typeface="Calibri" panose="020F0502020204030204" pitchFamily="34" charset="0"/>
                <a:cs typeface="Calibri" panose="020F0502020204030204" pitchFamily="34" charset="0"/>
              </a:rPr>
              <a:t>1</a:t>
            </a:r>
          </a:p>
        </p:txBody>
      </p:sp>
    </p:spTree>
    <p:extLst>
      <p:ext uri="{BB962C8B-B14F-4D97-AF65-F5344CB8AC3E}">
        <p14:creationId xmlns:p14="http://schemas.microsoft.com/office/powerpoint/2010/main" val="3743655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093CC-56F1-0CDC-778C-1D99E4AEC68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337959EC-B69F-CCC0-E15A-368885998AEE}"/>
              </a:ext>
            </a:extLst>
          </p:cNvPr>
          <p:cNvSpPr>
            <a:spLocks noGrp="1"/>
          </p:cNvSpPr>
          <p:nvPr>
            <p:ph type="title"/>
          </p:nvPr>
        </p:nvSpPr>
        <p:spPr>
          <a:xfrm>
            <a:off x="0" y="0"/>
            <a:ext cx="12192000" cy="1143001"/>
          </a:xfrm>
        </p:spPr>
        <p:txBody>
          <a:bodyPr/>
          <a:lstStyle/>
          <a:p>
            <a:r>
              <a:rPr lang="en-GB" sz="4000" spc="-69" dirty="0"/>
              <a:t>NICE Sepsis guidance 2025</a:t>
            </a:r>
            <a:endParaRPr lang="en-US" sz="4000" dirty="0"/>
          </a:p>
        </p:txBody>
      </p:sp>
      <p:pic>
        <p:nvPicPr>
          <p:cNvPr id="2" name="Picture 1" descr="A screenshot of a computer&#10;&#10;AI-generated content may be incorrect.">
            <a:extLst>
              <a:ext uri="{FF2B5EF4-FFF2-40B4-BE49-F238E27FC236}">
                <a16:creationId xmlns:a16="http://schemas.microsoft.com/office/drawing/2014/main" id="{5C70AA77-72F9-4F36-CE77-D71532AB4D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1606" y="1514475"/>
            <a:ext cx="8804167" cy="4329521"/>
          </a:xfrm>
          <a:prstGeom prst="rect">
            <a:avLst/>
          </a:prstGeom>
        </p:spPr>
      </p:pic>
      <p:sp>
        <p:nvSpPr>
          <p:cNvPr id="3" name="Oval 2">
            <a:extLst>
              <a:ext uri="{FF2B5EF4-FFF2-40B4-BE49-F238E27FC236}">
                <a16:creationId xmlns:a16="http://schemas.microsoft.com/office/drawing/2014/main" id="{28BEE038-CD77-72CC-552F-506311A14D85}"/>
              </a:ext>
            </a:extLst>
          </p:cNvPr>
          <p:cNvSpPr/>
          <p:nvPr/>
        </p:nvSpPr>
        <p:spPr>
          <a:xfrm>
            <a:off x="5357813" y="4429125"/>
            <a:ext cx="2143125" cy="91440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4" name="TextBox 3">
            <a:extLst>
              <a:ext uri="{FF2B5EF4-FFF2-40B4-BE49-F238E27FC236}">
                <a16:creationId xmlns:a16="http://schemas.microsoft.com/office/drawing/2014/main" id="{B84E4022-00DE-FC0A-1BEF-0C58959AD0EC}"/>
              </a:ext>
            </a:extLst>
          </p:cNvPr>
          <p:cNvSpPr txBox="1"/>
          <p:nvPr/>
        </p:nvSpPr>
        <p:spPr>
          <a:xfrm>
            <a:off x="1541606" y="6030804"/>
            <a:ext cx="533992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Contacted via Ken Courtney and wording changed</a:t>
            </a:r>
          </a:p>
        </p:txBody>
      </p:sp>
    </p:spTree>
    <p:extLst>
      <p:ext uri="{BB962C8B-B14F-4D97-AF65-F5344CB8AC3E}">
        <p14:creationId xmlns:p14="http://schemas.microsoft.com/office/powerpoint/2010/main" val="676631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9E23E-48DE-5D1E-E0C4-927C270EF59F}"/>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82C2DD9E-3CFE-B644-DD75-7D5D48243AD7}"/>
              </a:ext>
            </a:extLst>
          </p:cNvPr>
          <p:cNvSpPr>
            <a:spLocks noGrp="1"/>
          </p:cNvSpPr>
          <p:nvPr>
            <p:ph type="title"/>
          </p:nvPr>
        </p:nvSpPr>
        <p:spPr>
          <a:xfrm>
            <a:off x="0" y="0"/>
            <a:ext cx="12192000" cy="1143001"/>
          </a:xfrm>
        </p:spPr>
        <p:txBody>
          <a:bodyPr/>
          <a:lstStyle/>
          <a:p>
            <a:r>
              <a:rPr lang="en-GB" sz="4000" dirty="0"/>
              <a:t>Recording and sharing a learning disability</a:t>
            </a:r>
            <a:endParaRPr lang="en-US" sz="4000" dirty="0"/>
          </a:p>
        </p:txBody>
      </p:sp>
      <p:pic>
        <p:nvPicPr>
          <p:cNvPr id="3" name="Picture 2" descr="A close-up of a medical record&#10;&#10;AI-generated content may be incorrect.">
            <a:extLst>
              <a:ext uri="{FF2B5EF4-FFF2-40B4-BE49-F238E27FC236}">
                <a16:creationId xmlns:a16="http://schemas.microsoft.com/office/drawing/2014/main" id="{8FAB92D1-B697-71F9-B36A-AFA8F6A2DC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85" y="1333048"/>
            <a:ext cx="5238562" cy="4377941"/>
          </a:xfrm>
          <a:prstGeom prst="rect">
            <a:avLst/>
          </a:prstGeom>
        </p:spPr>
      </p:pic>
      <p:sp>
        <p:nvSpPr>
          <p:cNvPr id="4" name="TextBox 3">
            <a:extLst>
              <a:ext uri="{FF2B5EF4-FFF2-40B4-BE49-F238E27FC236}">
                <a16:creationId xmlns:a16="http://schemas.microsoft.com/office/drawing/2014/main" id="{237E613F-0546-A407-78DB-A12BCDA24483}"/>
              </a:ext>
            </a:extLst>
          </p:cNvPr>
          <p:cNvSpPr txBox="1"/>
          <p:nvPr/>
        </p:nvSpPr>
        <p:spPr>
          <a:xfrm>
            <a:off x="5743075" y="1305341"/>
            <a:ext cx="6294688" cy="5293757"/>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Do the </a:t>
            </a:r>
            <a:r>
              <a:rPr lang="en-US" sz="2000" b="1" dirty="0">
                <a:latin typeface="Calibri" panose="020F0502020204030204" pitchFamily="34" charset="0"/>
                <a:cs typeface="Calibri" panose="020F0502020204030204" pitchFamily="34" charset="0"/>
              </a:rPr>
              <a:t>admission team </a:t>
            </a:r>
            <a:r>
              <a:rPr lang="en-US" sz="2000" dirty="0">
                <a:latin typeface="Calibri" panose="020F0502020204030204" pitchFamily="34" charset="0"/>
                <a:cs typeface="Calibri" panose="020F0502020204030204" pitchFamily="34" charset="0"/>
              </a:rPr>
              <a:t>know someone has a learning disability when they arrive at the front desk?</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Are there </a:t>
            </a:r>
            <a:r>
              <a:rPr lang="en-US" sz="2000" b="1" dirty="0">
                <a:latin typeface="Calibri" panose="020F0502020204030204" pitchFamily="34" charset="0"/>
                <a:cs typeface="Calibri" panose="020F0502020204030204" pitchFamily="34" charset="0"/>
              </a:rPr>
              <a:t>alerts or pop ups </a:t>
            </a:r>
            <a:r>
              <a:rPr lang="en-US" sz="2000" dirty="0">
                <a:latin typeface="Calibri" panose="020F0502020204030204" pitchFamily="34" charset="0"/>
                <a:cs typeface="Calibri" panose="020F0502020204030204" pitchFamily="34" charset="0"/>
              </a:rPr>
              <a:t>on the patients EPR?</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Is anyone such as the </a:t>
            </a:r>
            <a:r>
              <a:rPr lang="en-US" sz="2000" b="1" dirty="0">
                <a:latin typeface="Calibri" panose="020F0502020204030204" pitchFamily="34" charset="0"/>
                <a:cs typeface="Calibri" panose="020F0502020204030204" pitchFamily="34" charset="0"/>
              </a:rPr>
              <a:t>learning disability team notified </a:t>
            </a:r>
            <a:r>
              <a:rPr lang="en-US" sz="2000" dirty="0">
                <a:latin typeface="Calibri" panose="020F0502020204030204" pitchFamily="34" charset="0"/>
                <a:cs typeface="Calibri" panose="020F0502020204030204" pitchFamily="34" charset="0"/>
              </a:rPr>
              <a:t>that someone with a learning disability is in hospital?</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Are patients identified as having a learning disability on the </a:t>
            </a:r>
            <a:r>
              <a:rPr lang="en-US" sz="2000" b="1" dirty="0">
                <a:latin typeface="Calibri" panose="020F0502020204030204" pitchFamily="34" charset="0"/>
                <a:cs typeface="Calibri" panose="020F0502020204030204" pitchFamily="34" charset="0"/>
              </a:rPr>
              <a:t>hospital dashboard</a:t>
            </a:r>
            <a:r>
              <a:rPr lang="en-US" sz="2000" dirty="0">
                <a:latin typeface="Calibri" panose="020F0502020204030204" pitchFamily="34" charset="0"/>
                <a:cs typeface="Calibri" panose="020F0502020204030204" pitchFamily="34" charset="0"/>
              </a:rPr>
              <a:t>?</a:t>
            </a:r>
          </a:p>
          <a:p>
            <a:endParaRPr lang="en-US" sz="2000" dirty="0">
              <a:latin typeface="Calibri" panose="020F0502020204030204" pitchFamily="34" charset="0"/>
              <a:cs typeface="Calibri" panose="020F0502020204030204" pitchFamily="34" charset="0"/>
            </a:endParaRPr>
          </a:p>
          <a:p>
            <a:r>
              <a:rPr lang="en-US" sz="2000" dirty="0">
                <a:solidFill>
                  <a:srgbClr val="000000"/>
                </a:solidFill>
                <a:latin typeface="Calibri" panose="020F0502020204030204" pitchFamily="34" charset="0"/>
                <a:cs typeface="Calibri" panose="020F0502020204030204" pitchFamily="34" charset="0"/>
              </a:rPr>
              <a:t>How many people with a learning disability were admitted to hospital but were not identified as the diagnosis was not coded or they were </a:t>
            </a:r>
            <a:r>
              <a:rPr lang="en-US" sz="2000" b="1" dirty="0">
                <a:solidFill>
                  <a:srgbClr val="000000"/>
                </a:solidFill>
                <a:latin typeface="Calibri" panose="020F0502020204030204" pitchFamily="34" charset="0"/>
                <a:cs typeface="Calibri" panose="020F0502020204030204" pitchFamily="34" charset="0"/>
              </a:rPr>
              <a:t>mis-coded</a:t>
            </a:r>
            <a:r>
              <a:rPr lang="en-US" sz="2000" dirty="0">
                <a:solidFill>
                  <a:srgbClr val="000000"/>
                </a:solidFill>
                <a:latin typeface="Calibri" panose="020F0502020204030204" pitchFamily="34" charset="0"/>
                <a:cs typeface="Calibri" panose="020F0502020204030204" pitchFamily="34" charset="0"/>
              </a:rPr>
              <a:t> as having a learning difficulty?</a:t>
            </a:r>
          </a:p>
          <a:p>
            <a:endParaRPr lang="en-US" sz="20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01921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D6206-04FD-E947-8834-9CEB40029989}"/>
              </a:ext>
            </a:extLst>
          </p:cNvPr>
          <p:cNvSpPr>
            <a:spLocks noGrp="1"/>
          </p:cNvSpPr>
          <p:nvPr>
            <p:ph type="title"/>
          </p:nvPr>
        </p:nvSpPr>
        <p:spPr/>
        <p:txBody>
          <a:bodyPr/>
          <a:lstStyle/>
          <a:p>
            <a:r>
              <a:rPr lang="en-US" dirty="0"/>
              <a:t>Purple Wristband </a:t>
            </a:r>
          </a:p>
        </p:txBody>
      </p:sp>
      <p:pic>
        <p:nvPicPr>
          <p:cNvPr id="6" name="Content Placeholder 5">
            <a:extLst>
              <a:ext uri="{FF2B5EF4-FFF2-40B4-BE49-F238E27FC236}">
                <a16:creationId xmlns:a16="http://schemas.microsoft.com/office/drawing/2014/main" id="{0FF83396-7C17-3CD4-6AC8-1D718847BE1F}"/>
              </a:ext>
            </a:extLst>
          </p:cNvPr>
          <p:cNvPicPr>
            <a:picLocks noGrp="1" noChangeAspect="1"/>
          </p:cNvPicPr>
          <p:nvPr>
            <p:ph idx="1"/>
          </p:nvPr>
        </p:nvPicPr>
        <p:blipFill>
          <a:blip r:embed="rId3"/>
          <a:stretch>
            <a:fillRect/>
          </a:stretch>
        </p:blipFill>
        <p:spPr>
          <a:xfrm rot="16200000">
            <a:off x="3635375" y="435504"/>
            <a:ext cx="4921250" cy="6561666"/>
          </a:xfrm>
          <a:prstGeom prst="rect">
            <a:avLst/>
          </a:prstGeom>
        </p:spPr>
      </p:pic>
      <p:sp>
        <p:nvSpPr>
          <p:cNvPr id="4" name="Slide Number Placeholder 3">
            <a:extLst>
              <a:ext uri="{FF2B5EF4-FFF2-40B4-BE49-F238E27FC236}">
                <a16:creationId xmlns:a16="http://schemas.microsoft.com/office/drawing/2014/main" id="{FB546EE9-AC83-034C-9000-528D825BB783}"/>
              </a:ext>
            </a:extLst>
          </p:cNvPr>
          <p:cNvSpPr>
            <a:spLocks noGrp="1"/>
          </p:cNvSpPr>
          <p:nvPr>
            <p:ph type="sldNum" sz="quarter" idx="4"/>
          </p:nvPr>
        </p:nvSpPr>
        <p:spPr>
          <a:xfrm>
            <a:off x="251283" y="6189695"/>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5EB8"/>
                </a:solidFill>
                <a:effectLst/>
                <a:uLnTx/>
                <a:uFillTx/>
                <a:latin typeface="Arial" panose="020B0604020202020204"/>
                <a:ea typeface="+mn-ea"/>
                <a:cs typeface="+mn-cs"/>
              </a:rPr>
              <a:t>Enda Gallagher, Alex </a:t>
            </a:r>
            <a:r>
              <a:rPr kumimoji="0" lang="en-US" sz="1200" b="1" i="0" u="none" strike="noStrike" kern="1200" cap="none" spc="0" normalizeH="0" baseline="0" noProof="0" dirty="0" err="1">
                <a:ln>
                  <a:noFill/>
                </a:ln>
                <a:solidFill>
                  <a:srgbClr val="005EB8"/>
                </a:solidFill>
                <a:effectLst/>
                <a:uLnTx/>
                <a:uFillTx/>
                <a:latin typeface="Arial" panose="020B0604020202020204"/>
                <a:ea typeface="+mn-ea"/>
                <a:cs typeface="+mn-cs"/>
              </a:rPr>
              <a:t>Barclay,</a:t>
            </a:r>
            <a:r>
              <a:rPr kumimoji="0" lang="en-US" sz="1200" b="1" i="0" u="none" strike="noStrike" kern="1200" cap="none" spc="0" normalizeH="0" baseline="0" noProof="0" dirty="0">
                <a:ln>
                  <a:noFill/>
                </a:ln>
                <a:solidFill>
                  <a:srgbClr val="005EB8"/>
                </a:solidFill>
                <a:effectLst/>
                <a:uLnTx/>
                <a:uFillTx/>
                <a:latin typeface="Arial" panose="020B0604020202020204"/>
                <a:ea typeface="+mn-ea"/>
                <a:cs typeface="+mn-cs"/>
              </a:rPr>
              <a:t> LD Liaison Team </a:t>
            </a:r>
          </a:p>
        </p:txBody>
      </p:sp>
    </p:spTree>
    <p:extLst>
      <p:ext uri="{BB962C8B-B14F-4D97-AF65-F5344CB8AC3E}">
        <p14:creationId xmlns:p14="http://schemas.microsoft.com/office/powerpoint/2010/main" val="1291938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a:extLst>
            <a:ext uri="{FF2B5EF4-FFF2-40B4-BE49-F238E27FC236}">
              <a16:creationId xmlns:a16="http://schemas.microsoft.com/office/drawing/2014/main" id="{9835D30A-6819-1289-09B5-B258B949660A}"/>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3B771C2-28F1-C0CB-1D37-86B1FF161801}"/>
              </a:ext>
            </a:extLst>
          </p:cNvPr>
          <p:cNvSpPr>
            <a:spLocks noGrp="1"/>
          </p:cNvSpPr>
          <p:nvPr>
            <p:ph idx="1"/>
          </p:nvPr>
        </p:nvSpPr>
        <p:spPr>
          <a:xfrm>
            <a:off x="1209368" y="126008"/>
            <a:ext cx="10852003" cy="1202048"/>
          </a:xfrm>
          <a:solidFill>
            <a:srgbClr val="FA9600"/>
          </a:solidFill>
          <a:ln w="38100">
            <a:noFill/>
          </a:ln>
          <a:scene3d>
            <a:camera prst="orthographicFront"/>
            <a:lightRig rig="threePt" dir="t"/>
          </a:scene3d>
          <a:sp3d>
            <a:bevelT/>
          </a:sp3d>
        </p:spPr>
        <p:txBody>
          <a:bodyPr anchor="ctr">
            <a:noAutofit/>
          </a:bodyPr>
          <a:lstStyle/>
          <a:p>
            <a:pPr marL="0" indent="0">
              <a:buNone/>
            </a:pPr>
            <a:r>
              <a:rPr lang="en-US" sz="2200" b="1" cap="all" dirty="0">
                <a:solidFill>
                  <a:schemeClr val="bg1"/>
                </a:solidFill>
                <a:latin typeface="Calibri" panose="020F0502020204030204" pitchFamily="34" charset="0"/>
                <a:cs typeface="Times New Roman" panose="02020603050405020304" pitchFamily="18" charset="0"/>
              </a:rPr>
              <a:t>Assess and implement reasonable adjustments for patients with a learning disability. </a:t>
            </a:r>
            <a:endParaRPr lang="en-GB" sz="2200" b="1" cap="all" dirty="0">
              <a:solidFill>
                <a:schemeClr val="bg1"/>
              </a:solidFill>
              <a:latin typeface="Calibri" panose="020F0502020204030204" pitchFamily="34"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77A50B0C-37FC-2110-C35F-CB8BA57E3192}"/>
              </a:ext>
            </a:extLst>
          </p:cNvPr>
          <p:cNvSpPr txBox="1">
            <a:spLocks/>
          </p:cNvSpPr>
          <p:nvPr/>
        </p:nvSpPr>
        <p:spPr bwMode="auto">
          <a:xfrm>
            <a:off x="122536" y="126007"/>
            <a:ext cx="1008174" cy="1202049"/>
          </a:xfrm>
          <a:prstGeom prst="rect">
            <a:avLst/>
          </a:prstGeom>
          <a:solidFill>
            <a:srgbClr val="FA9600"/>
          </a:solidFill>
          <a:ln w="38100">
            <a:noFill/>
            <a:miter lim="800000"/>
            <a:headEnd/>
            <a:tailEnd/>
          </a:ln>
          <a:scene3d>
            <a:camera prst="orthographicFront"/>
            <a:lightRig rig="threePt" dir="t"/>
          </a:scene3d>
          <a:sp3d>
            <a:bevelT/>
          </a:sp3d>
        </p:spPr>
        <p:txBody>
          <a:bodyPr vert="horz" wrap="square" lIns="91440" tIns="45720" rIns="91440" bIns="45720" numCol="1" anchor="ctr" anchorCtr="0" compatLnSpc="1">
            <a:prstTxWarp prst="textNoShape">
              <a:avLst/>
            </a:prstTxWarp>
            <a:normAutofit fontScale="77500" lnSpcReduction="20000"/>
          </a:bodyPr>
          <a:lst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a:lstStyle>
          <a:p>
            <a:pPr marL="0" indent="0" algn="ctr">
              <a:lnSpc>
                <a:spcPct val="120000"/>
              </a:lnSpc>
              <a:buFontTx/>
              <a:buNone/>
            </a:pPr>
            <a:r>
              <a:rPr lang="en-US" sz="8800" kern="0" dirty="0">
                <a:solidFill>
                  <a:schemeClr val="bg1"/>
                </a:solidFill>
                <a:latin typeface="Calibri" panose="020F0502020204030204" pitchFamily="34" charset="0"/>
                <a:cs typeface="Calibri" panose="020F0502020204030204" pitchFamily="34" charset="0"/>
              </a:rPr>
              <a:t>2</a:t>
            </a:r>
          </a:p>
        </p:txBody>
      </p:sp>
      <p:pic>
        <p:nvPicPr>
          <p:cNvPr id="2" name="Picture 1" descr="A chart of people with text&#10;&#10;AI-generated content may be incorrect.">
            <a:extLst>
              <a:ext uri="{FF2B5EF4-FFF2-40B4-BE49-F238E27FC236}">
                <a16:creationId xmlns:a16="http://schemas.microsoft.com/office/drawing/2014/main" id="{A58D78B6-EF97-DCE2-3CD0-F9BB0DA0CB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463" y="1963432"/>
            <a:ext cx="5049134" cy="3490884"/>
          </a:xfrm>
          <a:prstGeom prst="rect">
            <a:avLst/>
          </a:prstGeom>
        </p:spPr>
      </p:pic>
      <p:sp>
        <p:nvSpPr>
          <p:cNvPr id="4" name="Content Placeholder 2">
            <a:extLst>
              <a:ext uri="{FF2B5EF4-FFF2-40B4-BE49-F238E27FC236}">
                <a16:creationId xmlns:a16="http://schemas.microsoft.com/office/drawing/2014/main" id="{4CCD2269-FC91-D180-F097-50BFF396E749}"/>
              </a:ext>
            </a:extLst>
          </p:cNvPr>
          <p:cNvSpPr txBox="1">
            <a:spLocks/>
          </p:cNvSpPr>
          <p:nvPr/>
        </p:nvSpPr>
        <p:spPr bwMode="auto">
          <a:xfrm>
            <a:off x="5649158" y="1328056"/>
            <a:ext cx="6312364" cy="5403936"/>
          </a:xfrm>
          <a:prstGeom prst="rect">
            <a:avLst/>
          </a:prstGeom>
          <a:solidFill>
            <a:schemeClr val="bg1"/>
          </a:solidFill>
          <a:ln w="38100">
            <a:noFill/>
            <a:miter lim="800000"/>
            <a:headEnd/>
            <a:tailEnd/>
          </a:ln>
          <a:effectLst>
            <a:outerShdw blurRad="107950" dist="12700" dir="5400000" algn="ctr">
              <a:srgbClr val="000000"/>
            </a:outerShdw>
          </a:effectLst>
          <a:scene3d>
            <a:camera prst="orthographicFront"/>
            <a:lightRig rig="threePt" dir="t"/>
          </a:scene3d>
          <a:sp3d>
            <a:bevelT/>
          </a:sp3d>
        </p:spPr>
        <p:txBody>
          <a:bodyPr vert="horz" wrap="square" lIns="91440" tIns="45720" rIns="91440" bIns="45720" numCol="1" anchor="t" anchorCtr="0" compatLnSpc="1">
            <a:prstTxWarp prst="textNoShape">
              <a:avLst/>
            </a:prstTxWarp>
            <a:normAutofit/>
          </a:bodyPr>
          <a:lst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a:lstStyle>
          <a:p>
            <a:pPr marL="0" indent="0">
              <a:buNone/>
            </a:pPr>
            <a:endParaRPr lang="en-GB" sz="700" b="1" dirty="0">
              <a:solidFill>
                <a:srgbClr val="002364"/>
              </a:solidFill>
              <a:latin typeface="Calibri" panose="020F0502020204030204" pitchFamily="34" charset="0"/>
              <a:ea typeface="Calibri" panose="020F0502020204030204" pitchFamily="34" charset="0"/>
              <a:cs typeface="Calibri" panose="020F0502020204030204" pitchFamily="34" charset="0"/>
            </a:endParaRPr>
          </a:p>
          <a:p>
            <a:r>
              <a:rPr lang="en-GB" sz="2000" dirty="0">
                <a:latin typeface="Calibri" panose="020F0502020204030204" pitchFamily="34" charset="0"/>
                <a:cs typeface="Calibri" panose="020F0502020204030204" pitchFamily="34" charset="0"/>
              </a:rPr>
              <a:t>The effective implementation of reasonable adjustments depends on an awareness of individual needs</a:t>
            </a:r>
          </a:p>
          <a:p>
            <a:r>
              <a:rPr lang="en-GB" sz="2000" dirty="0">
                <a:latin typeface="Calibri" panose="020F0502020204030204" pitchFamily="34" charset="0"/>
                <a:cs typeface="Calibri" panose="020F0502020204030204" pitchFamily="34" charset="0"/>
              </a:rPr>
              <a:t>Reviewers found that</a:t>
            </a:r>
            <a:r>
              <a:rPr lang="en-GB" sz="2000" b="1" dirty="0">
                <a:latin typeface="Calibri" panose="020F0502020204030204" pitchFamily="34" charset="0"/>
                <a:cs typeface="Calibri" panose="020F0502020204030204" pitchFamily="34" charset="0"/>
              </a:rPr>
              <a:t> reasonable adjustments were much more likely to have been made if the carer was involved </a:t>
            </a:r>
            <a:r>
              <a:rPr lang="en-GB" sz="2000" dirty="0">
                <a:latin typeface="Calibri" panose="020F0502020204030204" pitchFamily="34" charset="0"/>
                <a:cs typeface="Calibri" panose="020F0502020204030204" pitchFamily="34" charset="0"/>
              </a:rPr>
              <a:t>throughout the admission (~40% ) but often carers not asked if any needed</a:t>
            </a:r>
          </a:p>
          <a:p>
            <a:r>
              <a:rPr lang="en-GB" sz="2000" dirty="0">
                <a:latin typeface="Calibri" panose="020F0502020204030204" pitchFamily="34" charset="0"/>
                <a:cs typeface="Calibri" panose="020F0502020204030204" pitchFamily="34" charset="0"/>
              </a:rPr>
              <a:t>One reviewer noted </a:t>
            </a:r>
            <a:r>
              <a:rPr lang="en-GB" sz="2000" b="1" dirty="0">
                <a:latin typeface="Calibri" panose="020F0502020204030204" pitchFamily="34" charset="0"/>
                <a:cs typeface="Calibri" panose="020F0502020204030204" pitchFamily="34" charset="0"/>
              </a:rPr>
              <a:t>“the carer knew the situation well, reasonable adjustments were made without a second thought and worked closely with the family</a:t>
            </a:r>
          </a:p>
          <a:p>
            <a:r>
              <a:rPr lang="en-GB" sz="2000" b="1" dirty="0">
                <a:latin typeface="Calibri" panose="020F0502020204030204" pitchFamily="34" charset="0"/>
                <a:cs typeface="Calibri" panose="020F0502020204030204" pitchFamily="34" charset="0"/>
              </a:rPr>
              <a:t>Documented evidence </a:t>
            </a:r>
            <a:r>
              <a:rPr lang="en-GB" sz="2000" dirty="0">
                <a:latin typeface="Calibri" panose="020F0502020204030204" pitchFamily="34" charset="0"/>
                <a:cs typeface="Calibri" panose="020F0502020204030204" pitchFamily="34" charset="0"/>
              </a:rPr>
              <a:t>of reasonable adjustments being made for 159/366 (</a:t>
            </a:r>
            <a:r>
              <a:rPr lang="en-GB" sz="2000" b="1" dirty="0">
                <a:latin typeface="Calibri" panose="020F0502020204030204" pitchFamily="34" charset="0"/>
                <a:cs typeface="Calibri" panose="020F0502020204030204" pitchFamily="34" charset="0"/>
              </a:rPr>
              <a:t>43.4%) </a:t>
            </a:r>
            <a:r>
              <a:rPr lang="en-GB" sz="2000" dirty="0">
                <a:latin typeface="Calibri" panose="020F0502020204030204" pitchFamily="34" charset="0"/>
                <a:cs typeface="Calibri" panose="020F0502020204030204" pitchFamily="34" charset="0"/>
              </a:rPr>
              <a:t>patients however often made </a:t>
            </a:r>
            <a:r>
              <a:rPr lang="en-GB" sz="2000" b="1" dirty="0">
                <a:latin typeface="Calibri" panose="020F0502020204030204" pitchFamily="34" charset="0"/>
                <a:cs typeface="Calibri" panose="020F0502020204030204" pitchFamily="34" charset="0"/>
              </a:rPr>
              <a:t>inconsistently</a:t>
            </a:r>
            <a:r>
              <a:rPr lang="en-GB" sz="2000" dirty="0">
                <a:latin typeface="Calibri" panose="020F0502020204030204" pitchFamily="34" charset="0"/>
                <a:cs typeface="Calibri" panose="020F0502020204030204" pitchFamily="34" charset="0"/>
              </a:rPr>
              <a:t> for 77/366 (</a:t>
            </a:r>
            <a:r>
              <a:rPr lang="en-GB" sz="2000" b="1" dirty="0">
                <a:latin typeface="Calibri" panose="020F0502020204030204" pitchFamily="34" charset="0"/>
                <a:cs typeface="Calibri" panose="020F0502020204030204" pitchFamily="34" charset="0"/>
              </a:rPr>
              <a:t>21.0%)</a:t>
            </a:r>
          </a:p>
          <a:p>
            <a:endParaRPr lang="en-US" sz="20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GB" sz="20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4724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20A4C-AF60-2778-17E7-5C51731A437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D57E322D-9B2A-710F-9BAF-FE49104CC17F}"/>
              </a:ext>
            </a:extLst>
          </p:cNvPr>
          <p:cNvSpPr>
            <a:spLocks noGrp="1"/>
          </p:cNvSpPr>
          <p:nvPr>
            <p:ph type="title"/>
          </p:nvPr>
        </p:nvSpPr>
        <p:spPr>
          <a:xfrm>
            <a:off x="0" y="0"/>
            <a:ext cx="12192000" cy="1143001"/>
          </a:xfrm>
        </p:spPr>
        <p:txBody>
          <a:bodyPr/>
          <a:lstStyle/>
          <a:p>
            <a:r>
              <a:rPr lang="en-GB" sz="4000" dirty="0"/>
              <a:t>Reasonable adjustments</a:t>
            </a:r>
            <a:endParaRPr lang="en-US" sz="4000" dirty="0"/>
          </a:p>
        </p:txBody>
      </p:sp>
      <p:sp>
        <p:nvSpPr>
          <p:cNvPr id="6" name="TextBox 5">
            <a:extLst>
              <a:ext uri="{FF2B5EF4-FFF2-40B4-BE49-F238E27FC236}">
                <a16:creationId xmlns:a16="http://schemas.microsoft.com/office/drawing/2014/main" id="{0A1A8B41-8945-A18D-F7E4-D0B820A3122E}"/>
              </a:ext>
            </a:extLst>
          </p:cNvPr>
          <p:cNvSpPr txBox="1"/>
          <p:nvPr/>
        </p:nvSpPr>
        <p:spPr>
          <a:xfrm>
            <a:off x="5000177" y="1271428"/>
            <a:ext cx="6940796" cy="5201424"/>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What reasonable adjustments are available in your organisation?</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Are there reasonable adjustments available in your department eg noise cancelling headsets Iin ED?</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How do you know what reasonable adjustments could help the person for whom you are providing care?</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Are there carers who might be able to share practical solutions?</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How do you share what reasonable adjustments help?</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Are you using the RADF Reasonable Adjustment Digital Flag?</a:t>
            </a:r>
          </a:p>
          <a:p>
            <a:endParaRPr lang="en-US" dirty="0"/>
          </a:p>
          <a:p>
            <a:endParaRPr lang="en-US" dirty="0"/>
          </a:p>
          <a:p>
            <a:endParaRPr lang="en-US" dirty="0"/>
          </a:p>
          <a:p>
            <a:endParaRPr lang="en-US" dirty="0"/>
          </a:p>
        </p:txBody>
      </p:sp>
      <p:pic>
        <p:nvPicPr>
          <p:cNvPr id="2" name="Picture 1" descr="A close-up of a text&#10;&#10;AI-generated content may be incorrect.">
            <a:extLst>
              <a:ext uri="{FF2B5EF4-FFF2-40B4-BE49-F238E27FC236}">
                <a16:creationId xmlns:a16="http://schemas.microsoft.com/office/drawing/2014/main" id="{4C308B56-A46A-CAE8-7610-CD1DA2021C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027" y="1143001"/>
            <a:ext cx="4498123" cy="5458279"/>
          </a:xfrm>
          <a:prstGeom prst="rect">
            <a:avLst/>
          </a:prstGeom>
        </p:spPr>
      </p:pic>
      <p:pic>
        <p:nvPicPr>
          <p:cNvPr id="4" name="Picture 3" descr="A qr code with a few black squares&#10;&#10;AI-generated content may be incorrect.">
            <a:extLst>
              <a:ext uri="{FF2B5EF4-FFF2-40B4-BE49-F238E27FC236}">
                <a16:creationId xmlns:a16="http://schemas.microsoft.com/office/drawing/2014/main" id="{A1591814-B608-CC56-A3F5-AE78C145D1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0595112" y="5435361"/>
            <a:ext cx="1345859" cy="1345859"/>
          </a:xfrm>
          <a:prstGeom prst="rect">
            <a:avLst/>
          </a:prstGeom>
        </p:spPr>
      </p:pic>
    </p:spTree>
    <p:extLst>
      <p:ext uri="{BB962C8B-B14F-4D97-AF65-F5344CB8AC3E}">
        <p14:creationId xmlns:p14="http://schemas.microsoft.com/office/powerpoint/2010/main" val="933885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a:extLst>
            <a:ext uri="{FF2B5EF4-FFF2-40B4-BE49-F238E27FC236}">
              <a16:creationId xmlns:a16="http://schemas.microsoft.com/office/drawing/2014/main" id="{787D121E-F57E-BE2B-6E00-8E60A2BA850F}"/>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4F2E26B-5D04-BA25-0D50-574B981E6D7A}"/>
              </a:ext>
            </a:extLst>
          </p:cNvPr>
          <p:cNvSpPr txBox="1">
            <a:spLocks/>
          </p:cNvSpPr>
          <p:nvPr/>
        </p:nvSpPr>
        <p:spPr bwMode="auto">
          <a:xfrm>
            <a:off x="4211463" y="1453112"/>
            <a:ext cx="7891328" cy="5278880"/>
          </a:xfrm>
          <a:prstGeom prst="rect">
            <a:avLst/>
          </a:prstGeom>
          <a:solidFill>
            <a:schemeClr val="bg1"/>
          </a:solidFill>
          <a:ln w="38100">
            <a:noFill/>
            <a:miter lim="800000"/>
            <a:headEnd/>
            <a:tailEnd/>
          </a:ln>
          <a:effectLst>
            <a:outerShdw blurRad="107950" dist="12700" dir="5400000" algn="ctr">
              <a:srgbClr val="000000"/>
            </a:outerShdw>
          </a:effectLst>
          <a:scene3d>
            <a:camera prst="orthographicFront"/>
            <a:lightRig rig="threePt" dir="t"/>
          </a:scene3d>
          <a:sp3d>
            <a:bevelT/>
          </a:sp3d>
        </p:spPr>
        <p:txBody>
          <a:bodyPr vert="horz" wrap="square" lIns="91440" tIns="45720" rIns="91440" bIns="45720" numCol="1" anchor="t" anchorCtr="0" compatLnSpc="1">
            <a:prstTxWarp prst="textNoShape">
              <a:avLst/>
            </a:prstTxWarp>
            <a:normAutofit fontScale="92500" lnSpcReduction="20000"/>
          </a:bodyPr>
          <a:lst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a:lstStyle>
          <a:p>
            <a:pPr marL="0" indent="0">
              <a:lnSpc>
                <a:spcPct val="107000"/>
              </a:lnSpc>
              <a:spcAft>
                <a:spcPts val="800"/>
              </a:spcAft>
              <a:buNone/>
            </a:pPr>
            <a:r>
              <a:rPr lang="en-US" sz="2200" i="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 person with a </a:t>
            </a:r>
            <a:r>
              <a:rPr lang="en-US" sz="2200" b="1" i="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learning disability should not be presumed to lack mental capacity to make health related decisions</a:t>
            </a:r>
            <a:r>
              <a:rPr lang="en-US" sz="2200" i="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Aft>
                <a:spcPts val="800"/>
              </a:spcAft>
              <a:buNone/>
            </a:pPr>
            <a:r>
              <a:rPr lang="en-US" sz="2000" dirty="0">
                <a:latin typeface="Calibri" panose="020F0502020204030204" pitchFamily="34" charset="0"/>
                <a:ea typeface="Calibri" panose="020F0502020204030204" pitchFamily="34" charset="0"/>
                <a:cs typeface="Calibri" panose="020F0502020204030204" pitchFamily="34" charset="0"/>
              </a:rPr>
              <a:t>Reviewers reported formal </a:t>
            </a:r>
            <a:r>
              <a:rPr lang="en-US" sz="2000" b="1" dirty="0">
                <a:latin typeface="Calibri" panose="020F0502020204030204" pitchFamily="34" charset="0"/>
                <a:ea typeface="Calibri" panose="020F0502020204030204" pitchFamily="34" charset="0"/>
                <a:cs typeface="Calibri" panose="020F0502020204030204" pitchFamily="34" charset="0"/>
              </a:rPr>
              <a:t>mental capacity assessments </a:t>
            </a:r>
            <a:r>
              <a:rPr lang="en-US" sz="2000" dirty="0">
                <a:latin typeface="Calibri" panose="020F0502020204030204" pitchFamily="34" charset="0"/>
                <a:ea typeface="Calibri" panose="020F0502020204030204" pitchFamily="34" charset="0"/>
                <a:cs typeface="Calibri" panose="020F0502020204030204" pitchFamily="34" charset="0"/>
              </a:rPr>
              <a:t>were made</a:t>
            </a:r>
          </a:p>
          <a:p>
            <a:pPr>
              <a:lnSpc>
                <a:spcPct val="107000"/>
              </a:lnSpc>
              <a:spcAft>
                <a:spcPts val="800"/>
              </a:spcAft>
            </a:pPr>
            <a:r>
              <a:rPr lang="en-US" sz="2000" b="1" dirty="0">
                <a:latin typeface="Calibri" panose="020F0502020204030204" pitchFamily="34" charset="0"/>
                <a:ea typeface="Calibri" panose="020F0502020204030204" pitchFamily="34" charset="0"/>
                <a:cs typeface="Calibri" panose="020F0502020204030204" pitchFamily="34" charset="0"/>
              </a:rPr>
              <a:t>consistently</a:t>
            </a:r>
            <a:r>
              <a:rPr lang="en-US" sz="2000" dirty="0">
                <a:latin typeface="Calibri" panose="020F0502020204030204" pitchFamily="34" charset="0"/>
                <a:ea typeface="Calibri" panose="020F0502020204030204" pitchFamily="34" charset="0"/>
                <a:cs typeface="Calibri" panose="020F0502020204030204" pitchFamily="34" charset="0"/>
              </a:rPr>
              <a:t> for 104/366 (28.4%),</a:t>
            </a:r>
          </a:p>
          <a:p>
            <a:pPr>
              <a:lnSpc>
                <a:spcPct val="107000"/>
              </a:lnSpc>
              <a:spcAft>
                <a:spcPts val="800"/>
              </a:spcAft>
            </a:pPr>
            <a:r>
              <a:rPr lang="en-US" sz="2000" b="1" dirty="0">
                <a:latin typeface="Calibri" panose="020F0502020204030204" pitchFamily="34" charset="0"/>
                <a:ea typeface="Calibri" panose="020F0502020204030204" pitchFamily="34" charset="0"/>
                <a:cs typeface="Calibri" panose="020F0502020204030204" pitchFamily="34" charset="0"/>
              </a:rPr>
              <a:t>inconsistently</a:t>
            </a:r>
            <a:r>
              <a:rPr lang="en-US" sz="2000" dirty="0">
                <a:latin typeface="Calibri" panose="020F0502020204030204" pitchFamily="34" charset="0"/>
                <a:ea typeface="Calibri" panose="020F0502020204030204" pitchFamily="34" charset="0"/>
                <a:cs typeface="Calibri" panose="020F0502020204030204" pitchFamily="34" charset="0"/>
              </a:rPr>
              <a:t> for 33/666 (9.0%) and </a:t>
            </a:r>
          </a:p>
          <a:p>
            <a:pPr>
              <a:lnSpc>
                <a:spcPct val="107000"/>
              </a:lnSpc>
              <a:spcAft>
                <a:spcPts val="800"/>
              </a:spcAft>
            </a:pPr>
            <a:r>
              <a:rPr lang="en-US" sz="2000" b="1" dirty="0">
                <a:latin typeface="Calibri" panose="020F0502020204030204" pitchFamily="34" charset="0"/>
                <a:ea typeface="Calibri" panose="020F0502020204030204" pitchFamily="34" charset="0"/>
                <a:cs typeface="Calibri" panose="020F0502020204030204" pitchFamily="34" charset="0"/>
              </a:rPr>
              <a:t>not at all </a:t>
            </a:r>
            <a:r>
              <a:rPr lang="en-US" sz="2000" dirty="0">
                <a:latin typeface="Calibri" panose="020F0502020204030204" pitchFamily="34" charset="0"/>
                <a:ea typeface="Calibri" panose="020F0502020204030204" pitchFamily="34" charset="0"/>
                <a:cs typeface="Calibri" panose="020F0502020204030204" pitchFamily="34" charset="0"/>
              </a:rPr>
              <a:t>for 229/366 (62.6%) patients </a:t>
            </a:r>
          </a:p>
          <a:p>
            <a:pPr>
              <a:lnSpc>
                <a:spcPct val="107000"/>
              </a:lnSpc>
              <a:spcAft>
                <a:spcPts val="800"/>
              </a:spcAft>
            </a:pPr>
            <a:r>
              <a:rPr lang="en-US" sz="2000" dirty="0">
                <a:latin typeface="Calibri" panose="020F0502020204030204" pitchFamily="34" charset="0"/>
                <a:ea typeface="Calibri" panose="020F0502020204030204" pitchFamily="34" charset="0"/>
                <a:cs typeface="Calibri" panose="020F0502020204030204" pitchFamily="34" charset="0"/>
              </a:rPr>
              <a:t>121/229 (52.8%) of patients who did not have a formal capacity assessment should have had one</a:t>
            </a:r>
          </a:p>
          <a:p>
            <a:pPr marL="0" indent="0">
              <a:lnSpc>
                <a:spcPct val="107000"/>
              </a:lnSpc>
              <a:spcAft>
                <a:spcPts val="800"/>
              </a:spcAft>
              <a:buNone/>
            </a:pPr>
            <a:r>
              <a:rPr lang="en-GB" sz="2000" dirty="0">
                <a:solidFill>
                  <a:srgbClr val="000000"/>
                </a:solidFill>
                <a:latin typeface="Calibri" panose="020F0502020204030204" pitchFamily="34" charset="0"/>
                <a:cs typeface="Calibri" panose="020F0502020204030204" pitchFamily="34" charset="0"/>
              </a:rPr>
              <a:t>A </a:t>
            </a:r>
            <a:r>
              <a:rPr lang="en-GB" sz="2000" b="1" dirty="0">
                <a:solidFill>
                  <a:srgbClr val="000000"/>
                </a:solidFill>
                <a:latin typeface="Calibri" panose="020F0502020204030204" pitchFamily="34" charset="0"/>
                <a:cs typeface="Calibri" panose="020F0502020204030204" pitchFamily="34" charset="0"/>
              </a:rPr>
              <a:t>decision support tool </a:t>
            </a:r>
            <a:r>
              <a:rPr lang="en-GB" sz="2000" dirty="0">
                <a:solidFill>
                  <a:srgbClr val="000000"/>
                </a:solidFill>
                <a:latin typeface="Calibri" panose="020F0502020204030204" pitchFamily="34" charset="0"/>
                <a:cs typeface="Calibri" panose="020F0502020204030204" pitchFamily="34" charset="0"/>
              </a:rPr>
              <a:t>to support mental capacity assessments was available in ~95% hospitals</a:t>
            </a:r>
          </a:p>
          <a:p>
            <a:pPr marL="0" indent="0">
              <a:lnSpc>
                <a:spcPct val="107000"/>
              </a:lnSpc>
              <a:spcAft>
                <a:spcPts val="800"/>
              </a:spcAft>
              <a:buNone/>
            </a:pPr>
            <a:r>
              <a:rPr lang="en-GB" sz="2000" dirty="0">
                <a:latin typeface="Calibri" panose="020F0502020204030204" pitchFamily="34" charset="0"/>
                <a:cs typeface="Calibri" panose="020F0502020204030204" pitchFamily="34" charset="0"/>
              </a:rPr>
              <a:t>Of the 277/475 HSCP who assess mental capacity only </a:t>
            </a:r>
            <a:r>
              <a:rPr lang="en-GB" sz="2000" b="1" dirty="0">
                <a:latin typeface="Calibri" panose="020F0502020204030204" pitchFamily="34" charset="0"/>
                <a:cs typeface="Calibri" panose="020F0502020204030204" pitchFamily="34" charset="0"/>
              </a:rPr>
              <a:t>60% felt confident </a:t>
            </a:r>
            <a:r>
              <a:rPr lang="en-GB" sz="2000" dirty="0">
                <a:latin typeface="Calibri" panose="020F0502020204030204" pitchFamily="34" charset="0"/>
                <a:cs typeface="Calibri" panose="020F0502020204030204" pitchFamily="34" charset="0"/>
              </a:rPr>
              <a:t>to do so</a:t>
            </a:r>
          </a:p>
          <a:p>
            <a:pPr marL="0" indent="0">
              <a:lnSpc>
                <a:spcPct val="107000"/>
              </a:lnSpc>
              <a:spcAft>
                <a:spcPts val="800"/>
              </a:spcAft>
              <a:buNone/>
            </a:pPr>
            <a:r>
              <a:rPr lang="en-GB" sz="2000" dirty="0">
                <a:latin typeface="Calibri" panose="020F0502020204030204" pitchFamily="34" charset="0"/>
                <a:cs typeface="Calibri" panose="020F0502020204030204" pitchFamily="34" charset="0"/>
              </a:rPr>
              <a:t>Concerns were expressed by reviewers that if patients refused treatment, the </a:t>
            </a:r>
            <a:r>
              <a:rPr lang="en-GB" sz="2000" b="1" dirty="0">
                <a:latin typeface="Calibri" panose="020F0502020204030204" pitchFamily="34" charset="0"/>
                <a:cs typeface="Calibri" panose="020F0502020204030204" pitchFamily="34" charset="0"/>
              </a:rPr>
              <a:t>treatment or intervention was often stopped without consideration of mental capacity or best interests</a:t>
            </a:r>
          </a:p>
          <a:p>
            <a:pPr marL="0" indent="0">
              <a:lnSpc>
                <a:spcPct val="107000"/>
              </a:lnSpc>
              <a:spcAft>
                <a:spcPts val="800"/>
              </a:spcAft>
              <a:buNone/>
            </a:pPr>
            <a:endParaRPr lang="en-US" sz="2000" dirty="0"/>
          </a:p>
          <a:p>
            <a:pPr marL="0" indent="0">
              <a:lnSpc>
                <a:spcPct val="107000"/>
              </a:lnSpc>
              <a:spcAft>
                <a:spcPts val="800"/>
              </a:spcAft>
              <a:buNone/>
            </a:pPr>
            <a:endParaRPr lang="en-GB" sz="2000" dirty="0">
              <a:solidFill>
                <a:srgbClr val="000000"/>
              </a:solidFill>
              <a:latin typeface="Calibri" panose="020F0502020204030204" pitchFamily="34" charset="0"/>
              <a:cs typeface="Calibri" panose="020F0502020204030204" pitchFamily="34" charset="0"/>
            </a:endParaRPr>
          </a:p>
          <a:p>
            <a:pPr marL="0" indent="0">
              <a:lnSpc>
                <a:spcPct val="107000"/>
              </a:lnSpc>
              <a:spcAft>
                <a:spcPts val="800"/>
              </a:spcAft>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GB" sz="2200" dirty="0">
              <a:latin typeface="Calibri" panose="020F0502020204030204" pitchFamily="34" charset="0"/>
              <a:cs typeface="Calibri" panose="020F0502020204030204" pitchFamily="34" charset="0"/>
            </a:endParaRPr>
          </a:p>
          <a:p>
            <a:pPr>
              <a:lnSpc>
                <a:spcPct val="107000"/>
              </a:lnSpc>
              <a:spcAft>
                <a:spcPts val="800"/>
              </a:spcAft>
            </a:pPr>
            <a:endParaRPr lang="en-GB" sz="20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id="{7EC508B9-70A2-582B-F79D-02E934D7FD64}"/>
              </a:ext>
            </a:extLst>
          </p:cNvPr>
          <p:cNvSpPr>
            <a:spLocks noGrp="1"/>
          </p:cNvSpPr>
          <p:nvPr>
            <p:ph idx="1"/>
          </p:nvPr>
        </p:nvSpPr>
        <p:spPr>
          <a:xfrm>
            <a:off x="1209368" y="126008"/>
            <a:ext cx="10852003" cy="1202048"/>
          </a:xfrm>
          <a:solidFill>
            <a:srgbClr val="FA9600"/>
          </a:solidFill>
          <a:ln w="38100">
            <a:noFill/>
          </a:ln>
          <a:scene3d>
            <a:camera prst="orthographicFront"/>
            <a:lightRig rig="threePt" dir="t"/>
          </a:scene3d>
          <a:sp3d>
            <a:bevelT/>
          </a:sp3d>
        </p:spPr>
        <p:txBody>
          <a:bodyPr anchor="ctr">
            <a:noAutofit/>
          </a:bodyPr>
          <a:lstStyle/>
          <a:p>
            <a:pPr marL="0" indent="0">
              <a:buNone/>
            </a:pPr>
            <a:r>
              <a:rPr lang="en-US" sz="2200" b="1" cap="all" dirty="0">
                <a:solidFill>
                  <a:schemeClr val="bg1"/>
                </a:solidFill>
                <a:latin typeface="Calibri" panose="020F0502020204030204" pitchFamily="34" charset="0"/>
                <a:cs typeface="Times New Roman" panose="02020603050405020304" pitchFamily="18" charset="0"/>
              </a:rPr>
              <a:t>Use decision support tools to aid healthcare professionals when assessing mental capacity in patients with a learning disability.</a:t>
            </a:r>
            <a:endParaRPr lang="en-GB" sz="2200" b="1" cap="all" dirty="0">
              <a:solidFill>
                <a:schemeClr val="bg1"/>
              </a:solidFill>
              <a:latin typeface="Calibri" panose="020F0502020204030204" pitchFamily="34"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CC536457-395C-4CFF-DFF2-24A6AB7789C4}"/>
              </a:ext>
            </a:extLst>
          </p:cNvPr>
          <p:cNvSpPr txBox="1">
            <a:spLocks/>
          </p:cNvSpPr>
          <p:nvPr/>
        </p:nvSpPr>
        <p:spPr bwMode="auto">
          <a:xfrm>
            <a:off x="122536" y="126007"/>
            <a:ext cx="1008174" cy="1202049"/>
          </a:xfrm>
          <a:prstGeom prst="rect">
            <a:avLst/>
          </a:prstGeom>
          <a:solidFill>
            <a:srgbClr val="FA9600"/>
          </a:solidFill>
          <a:ln w="38100">
            <a:noFill/>
            <a:miter lim="800000"/>
            <a:headEnd/>
            <a:tailEnd/>
          </a:ln>
          <a:scene3d>
            <a:camera prst="orthographicFront"/>
            <a:lightRig rig="threePt" dir="t"/>
          </a:scene3d>
          <a:sp3d>
            <a:bevelT/>
          </a:sp3d>
        </p:spPr>
        <p:txBody>
          <a:bodyPr vert="horz" wrap="square" lIns="91440" tIns="45720" rIns="91440" bIns="45720" numCol="1" anchor="ctr" anchorCtr="0" compatLnSpc="1">
            <a:prstTxWarp prst="textNoShape">
              <a:avLst/>
            </a:prstTxWarp>
            <a:normAutofit fontScale="77500" lnSpcReduction="20000"/>
          </a:bodyPr>
          <a:lst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a:lstStyle>
          <a:p>
            <a:pPr marL="0" indent="0" algn="ctr">
              <a:lnSpc>
                <a:spcPct val="120000"/>
              </a:lnSpc>
              <a:buFontTx/>
              <a:buNone/>
            </a:pPr>
            <a:r>
              <a:rPr lang="en-US" sz="8800" kern="0" dirty="0">
                <a:solidFill>
                  <a:schemeClr val="bg1"/>
                </a:solidFill>
                <a:latin typeface="Calibri" panose="020F0502020204030204" pitchFamily="34" charset="0"/>
                <a:cs typeface="Calibri" panose="020F0502020204030204" pitchFamily="34" charset="0"/>
              </a:rPr>
              <a:t>3</a:t>
            </a:r>
          </a:p>
        </p:txBody>
      </p:sp>
      <p:pic>
        <p:nvPicPr>
          <p:cNvPr id="4" name="Picture 3">
            <a:extLst>
              <a:ext uri="{FF2B5EF4-FFF2-40B4-BE49-F238E27FC236}">
                <a16:creationId xmlns:a16="http://schemas.microsoft.com/office/drawing/2014/main" id="{5E82A7D5-050E-B502-7BE9-75546D0E5D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09" y="1851101"/>
            <a:ext cx="3980985" cy="3980985"/>
          </a:xfrm>
          <a:prstGeom prst="rect">
            <a:avLst/>
          </a:prstGeom>
        </p:spPr>
      </p:pic>
    </p:spTree>
    <p:extLst>
      <p:ext uri="{BB962C8B-B14F-4D97-AF65-F5344CB8AC3E}">
        <p14:creationId xmlns:p14="http://schemas.microsoft.com/office/powerpoint/2010/main" val="1787831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B000C-95B7-A332-3355-7C395514CC3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C57AA753-1B1E-CFFB-C090-580650D630E5}"/>
              </a:ext>
            </a:extLst>
          </p:cNvPr>
          <p:cNvSpPr>
            <a:spLocks noGrp="1"/>
          </p:cNvSpPr>
          <p:nvPr>
            <p:ph type="title"/>
          </p:nvPr>
        </p:nvSpPr>
        <p:spPr>
          <a:xfrm>
            <a:off x="0" y="0"/>
            <a:ext cx="12192000" cy="1143001"/>
          </a:xfrm>
        </p:spPr>
        <p:txBody>
          <a:bodyPr/>
          <a:lstStyle/>
          <a:p>
            <a:r>
              <a:rPr lang="en-GB" dirty="0"/>
              <a:t>Mental capacity and reasonable adjustments:</a:t>
            </a:r>
            <a:br>
              <a:rPr lang="en-GB" dirty="0"/>
            </a:br>
            <a:r>
              <a:rPr lang="en-GB" dirty="0"/>
              <a:t>Room for improvement</a:t>
            </a:r>
            <a:endParaRPr lang="en-US" dirty="0"/>
          </a:p>
        </p:txBody>
      </p:sp>
      <p:pic>
        <p:nvPicPr>
          <p:cNvPr id="4" name="Picture 3" descr="A close-up of a paper&#10;&#10;AI-generated content may be incorrect.">
            <a:extLst>
              <a:ext uri="{FF2B5EF4-FFF2-40B4-BE49-F238E27FC236}">
                <a16:creationId xmlns:a16="http://schemas.microsoft.com/office/drawing/2014/main" id="{9ADD279D-0BA7-7D9A-0868-71C6DBF276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266" y="1592318"/>
            <a:ext cx="4416962" cy="4399674"/>
          </a:xfrm>
          <a:prstGeom prst="rect">
            <a:avLst/>
          </a:prstGeom>
        </p:spPr>
      </p:pic>
      <p:sp>
        <p:nvSpPr>
          <p:cNvPr id="3" name="TextBox 2">
            <a:extLst>
              <a:ext uri="{FF2B5EF4-FFF2-40B4-BE49-F238E27FC236}">
                <a16:creationId xmlns:a16="http://schemas.microsoft.com/office/drawing/2014/main" id="{CA3A0D51-E976-57CB-9F99-25F8E28AAED2}"/>
              </a:ext>
            </a:extLst>
          </p:cNvPr>
          <p:cNvSpPr txBox="1"/>
          <p:nvPr/>
        </p:nvSpPr>
        <p:spPr>
          <a:xfrm>
            <a:off x="5257801" y="1760830"/>
            <a:ext cx="6101254" cy="2554545"/>
          </a:xfrm>
          <a:prstGeom prst="rect">
            <a:avLst/>
          </a:prstGeom>
          <a:noFill/>
        </p:spPr>
        <p:txBody>
          <a:bodyPr wrap="square">
            <a:spAutoFit/>
          </a:bodyPr>
          <a:lstStyle/>
          <a:p>
            <a:r>
              <a:rPr lang="en-GB" sz="2000" dirty="0">
                <a:latin typeface="Calibri" panose="020F0502020204030204" pitchFamily="34" charset="0"/>
                <a:cs typeface="Calibri" panose="020F0502020204030204" pitchFamily="34" charset="0"/>
              </a:rPr>
              <a:t>Do you feel confident assessing mental capacity?</a:t>
            </a:r>
          </a:p>
          <a:p>
            <a:endParaRPr lang="en-GB" sz="2000" b="1" dirty="0">
              <a:latin typeface="Calibri" panose="020F0502020204030204" pitchFamily="34" charset="0"/>
              <a:cs typeface="Calibri" panose="020F0502020204030204" pitchFamily="34" charset="0"/>
            </a:endParaRPr>
          </a:p>
          <a:p>
            <a:r>
              <a:rPr lang="en-GB" sz="2000" dirty="0">
                <a:latin typeface="Calibri" panose="020F0502020204030204" pitchFamily="34" charset="0"/>
                <a:cs typeface="Calibri" panose="020F0502020204030204" pitchFamily="34" charset="0"/>
              </a:rPr>
              <a:t>How do you record your decisions?</a:t>
            </a:r>
          </a:p>
          <a:p>
            <a:endParaRPr lang="en-GB" sz="2000" dirty="0">
              <a:latin typeface="Calibri" panose="020F0502020204030204" pitchFamily="34" charset="0"/>
              <a:cs typeface="Calibri" panose="020F0502020204030204" pitchFamily="34" charset="0"/>
            </a:endParaRPr>
          </a:p>
          <a:p>
            <a:r>
              <a:rPr lang="en-GB" sz="2000" dirty="0">
                <a:latin typeface="Calibri" panose="020F0502020204030204" pitchFamily="34" charset="0"/>
                <a:cs typeface="Calibri" panose="020F0502020204030204" pitchFamily="34" charset="0"/>
              </a:rPr>
              <a:t>Are decisions part of a patient’s electronic patient record?</a:t>
            </a:r>
          </a:p>
          <a:p>
            <a:endParaRPr lang="en-GB" sz="2000" dirty="0">
              <a:latin typeface="Calibri" panose="020F0502020204030204" pitchFamily="34" charset="0"/>
              <a:cs typeface="Calibri" panose="020F0502020204030204" pitchFamily="34" charset="0"/>
            </a:endParaRPr>
          </a:p>
          <a:p>
            <a:r>
              <a:rPr lang="en-GB" sz="2000" dirty="0">
                <a:latin typeface="Calibri" panose="020F0502020204030204" pitchFamily="34" charset="0"/>
                <a:cs typeface="Calibri" panose="020F0502020204030204" pitchFamily="34" charset="0"/>
              </a:rPr>
              <a:t>Do you have access to a decision support tool?</a:t>
            </a:r>
          </a:p>
        </p:txBody>
      </p:sp>
      <p:pic>
        <p:nvPicPr>
          <p:cNvPr id="5" name="Picture 4" descr="A qr code with black squares&#10;&#10;AI-generated content may be incorrect.">
            <a:extLst>
              <a:ext uri="{FF2B5EF4-FFF2-40B4-BE49-F238E27FC236}">
                <a16:creationId xmlns:a16="http://schemas.microsoft.com/office/drawing/2014/main" id="{4348053A-1F31-488A-3B46-D7E224C237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0081" y="4409984"/>
            <a:ext cx="1668463" cy="1668463"/>
          </a:xfrm>
          <a:prstGeom prst="rect">
            <a:avLst/>
          </a:prstGeom>
        </p:spPr>
      </p:pic>
      <p:sp>
        <p:nvSpPr>
          <p:cNvPr id="7" name="TextBox 6">
            <a:extLst>
              <a:ext uri="{FF2B5EF4-FFF2-40B4-BE49-F238E27FC236}">
                <a16:creationId xmlns:a16="http://schemas.microsoft.com/office/drawing/2014/main" id="{4F185328-B1DB-5984-31EF-1F163894E0DF}"/>
              </a:ext>
            </a:extLst>
          </p:cNvPr>
          <p:cNvSpPr txBox="1"/>
          <p:nvPr/>
        </p:nvSpPr>
        <p:spPr>
          <a:xfrm>
            <a:off x="7078719" y="4601119"/>
            <a:ext cx="4280336" cy="1477328"/>
          </a:xfrm>
          <a:prstGeom prst="rect">
            <a:avLst/>
          </a:prstGeom>
          <a:noFill/>
        </p:spPr>
        <p:txBody>
          <a:bodyPr wrap="square">
            <a:spAutoFit/>
          </a:bodyPr>
          <a:lstStyle/>
          <a:p>
            <a:r>
              <a:rPr lang="en-US" sz="1800" dirty="0"/>
              <a:t>https://</a:t>
            </a:r>
            <a:r>
              <a:rPr lang="en-US" sz="1800" dirty="0" err="1"/>
              <a:t>www.england.nhs.uk</a:t>
            </a:r>
            <a:r>
              <a:rPr lang="en-US" sz="1800" dirty="0"/>
              <a:t>/long-read/guidance-to-support-implementation-of-the-mental-capacity-act-in-acute-trusts-for-adults-with-a-learning-disability/</a:t>
            </a:r>
          </a:p>
        </p:txBody>
      </p:sp>
    </p:spTree>
    <p:extLst>
      <p:ext uri="{BB962C8B-B14F-4D97-AF65-F5344CB8AC3E}">
        <p14:creationId xmlns:p14="http://schemas.microsoft.com/office/powerpoint/2010/main" val="1972112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a:extLst>
            <a:ext uri="{FF2B5EF4-FFF2-40B4-BE49-F238E27FC236}">
              <a16:creationId xmlns:a16="http://schemas.microsoft.com/office/drawing/2014/main" id="{98FBE44A-57B5-0AFF-0073-6F5E36A48721}"/>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BA7352B1-AA3B-59FC-202A-D9FB3F2E98A4}"/>
              </a:ext>
            </a:extLst>
          </p:cNvPr>
          <p:cNvSpPr txBox="1">
            <a:spLocks/>
          </p:cNvSpPr>
          <p:nvPr/>
        </p:nvSpPr>
        <p:spPr bwMode="auto">
          <a:xfrm>
            <a:off x="5442857" y="1407624"/>
            <a:ext cx="6618514" cy="5278880"/>
          </a:xfrm>
          <a:prstGeom prst="rect">
            <a:avLst/>
          </a:prstGeom>
          <a:solidFill>
            <a:schemeClr val="bg1"/>
          </a:solidFill>
          <a:ln w="38100">
            <a:noFill/>
            <a:miter lim="800000"/>
            <a:headEnd/>
            <a:tailEnd/>
          </a:ln>
          <a:effectLst>
            <a:outerShdw blurRad="107950" dist="12700" dir="5400000" algn="ctr">
              <a:srgbClr val="000000"/>
            </a:outerShdw>
          </a:effectLst>
          <a:scene3d>
            <a:camera prst="orthographicFront"/>
            <a:lightRig rig="threePt" dir="t"/>
          </a:scene3d>
          <a:sp3d>
            <a:bevelT/>
          </a:sp3d>
        </p:spPr>
        <p:txBody>
          <a:bodyPr vert="horz" wrap="square" lIns="91440" tIns="45720" rIns="91440" bIns="45720" numCol="1" anchor="t" anchorCtr="0" compatLnSpc="1">
            <a:prstTxWarp prst="textNoShape">
              <a:avLst/>
            </a:prstTxWarp>
            <a:normAutofit/>
          </a:bodyPr>
          <a:lst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a:lstStyle>
          <a:p>
            <a:pPr marL="0" indent="0">
              <a:buNone/>
            </a:pPr>
            <a:endParaRPr lang="en-GB" sz="700" b="1" dirty="0">
              <a:solidFill>
                <a:srgbClr val="002364"/>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US" sz="2000" b="1" dirty="0">
                <a:solidFill>
                  <a:srgbClr val="2B3749"/>
                </a:solidFill>
                <a:latin typeface="Calibri" panose="020F0502020204030204" pitchFamily="34" charset="0"/>
                <a:ea typeface="Calibri" panose="020F0502020204030204" pitchFamily="34" charset="0"/>
                <a:cs typeface="Calibri" panose="020F0502020204030204" pitchFamily="34" charset="0"/>
              </a:rPr>
              <a:t>Carers </a:t>
            </a:r>
            <a:r>
              <a:rPr lang="en-US" sz="2000" dirty="0">
                <a:solidFill>
                  <a:srgbClr val="2B3749"/>
                </a:solidFill>
                <a:latin typeface="Calibri" panose="020F0502020204030204" pitchFamily="34" charset="0"/>
                <a:ea typeface="Calibri" panose="020F0502020204030204" pitchFamily="34" charset="0"/>
                <a:cs typeface="Calibri" panose="020F0502020204030204" pitchFamily="34" charset="0"/>
              </a:rPr>
              <a:t>were involved in (168/366 (45.9%) but this </a:t>
            </a:r>
            <a:r>
              <a:rPr lang="en-US" sz="2000" b="1" dirty="0">
                <a:solidFill>
                  <a:srgbClr val="2B3749"/>
                </a:solidFill>
                <a:latin typeface="Calibri" panose="020F0502020204030204" pitchFamily="34" charset="0"/>
                <a:ea typeface="Calibri" panose="020F0502020204030204" pitchFamily="34" charset="0"/>
                <a:cs typeface="Calibri" panose="020F0502020204030204" pitchFamily="34" charset="0"/>
              </a:rPr>
              <a:t>involvement was inconsistent</a:t>
            </a:r>
            <a:r>
              <a:rPr lang="en-US" sz="2000" dirty="0">
                <a:solidFill>
                  <a:srgbClr val="2B3749"/>
                </a:solidFill>
                <a:latin typeface="Calibri" panose="020F0502020204030204" pitchFamily="34" charset="0"/>
                <a:ea typeface="Calibri" panose="020F0502020204030204" pitchFamily="34" charset="0"/>
                <a:cs typeface="Calibri" panose="020F0502020204030204" pitchFamily="34" charset="0"/>
              </a:rPr>
              <a:t> in around a third of cases reviewed</a:t>
            </a:r>
          </a:p>
          <a:p>
            <a:r>
              <a:rPr lang="en-US" sz="20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At discharge, 148/353 </a:t>
            </a:r>
            <a:r>
              <a:rPr lang="en-US" sz="20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(41.9%) cases showed no involvement of either the patient or their carer in planning ongoing care. </a:t>
            </a:r>
            <a:r>
              <a:rPr lang="en-GB" sz="2000" dirty="0">
                <a:latin typeface="Calibri" panose="020F0502020204030204" pitchFamily="34" charset="0"/>
                <a:cs typeface="Calibri" panose="020F0502020204030204" pitchFamily="34" charset="0"/>
              </a:rPr>
              <a:t>115/519 </a:t>
            </a:r>
          </a:p>
          <a:p>
            <a:endParaRPr lang="en-GB" sz="2000" b="1" dirty="0">
              <a:latin typeface="Calibri" panose="020F0502020204030204" pitchFamily="34" charset="0"/>
              <a:cs typeface="Calibri" panose="020F0502020204030204" pitchFamily="34" charset="0"/>
            </a:endParaRPr>
          </a:p>
          <a:p>
            <a:r>
              <a:rPr lang="en-GB" sz="2000" b="1" dirty="0">
                <a:latin typeface="Calibri" panose="020F0502020204030204" pitchFamily="34" charset="0"/>
                <a:cs typeface="Calibri" panose="020F0502020204030204" pitchFamily="34" charset="0"/>
              </a:rPr>
              <a:t>(22.2%) patients were readmitted </a:t>
            </a:r>
            <a:r>
              <a:rPr lang="en-GB" sz="2000" dirty="0">
                <a:latin typeface="Calibri" panose="020F0502020204030204" pitchFamily="34" charset="0"/>
                <a:cs typeface="Calibri" panose="020F0502020204030204" pitchFamily="34" charset="0"/>
              </a:rPr>
              <a:t>within 30 days of discharge, which was more than three times higher than readmission figures for people without a learning disability</a:t>
            </a:r>
          </a:p>
          <a:p>
            <a:endParaRPr lang="en-GB" sz="2000" dirty="0">
              <a:latin typeface="Calibri" panose="020F0502020204030204" pitchFamily="34" charset="0"/>
              <a:cs typeface="Calibri" panose="020F0502020204030204" pitchFamily="34" charset="0"/>
            </a:endParaRPr>
          </a:p>
          <a:p>
            <a:r>
              <a:rPr lang="en-GB" sz="2000" dirty="0">
                <a:latin typeface="Calibri" panose="020F0502020204030204" pitchFamily="34" charset="0"/>
                <a:cs typeface="Calibri" panose="020F0502020204030204" pitchFamily="34" charset="0"/>
              </a:rPr>
              <a:t>For 67/115 (58.3%) patients the readmission was related to the original admission under review</a:t>
            </a:r>
          </a:p>
          <a:p>
            <a:pPr>
              <a:lnSpc>
                <a:spcPct val="107000"/>
              </a:lnSpc>
              <a:spcAft>
                <a:spcPts val="800"/>
              </a:spcAft>
            </a:pPr>
            <a:endParaRPr lang="en-GB" sz="20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id="{FADD93C3-726E-A846-0118-58744FEE1229}"/>
              </a:ext>
            </a:extLst>
          </p:cNvPr>
          <p:cNvSpPr>
            <a:spLocks noGrp="1"/>
          </p:cNvSpPr>
          <p:nvPr>
            <p:ph idx="1"/>
          </p:nvPr>
        </p:nvSpPr>
        <p:spPr>
          <a:xfrm>
            <a:off x="1209368" y="126008"/>
            <a:ext cx="10852003" cy="1202048"/>
          </a:xfrm>
          <a:solidFill>
            <a:srgbClr val="FA9600"/>
          </a:solidFill>
          <a:ln w="38100">
            <a:noFill/>
          </a:ln>
          <a:scene3d>
            <a:camera prst="orthographicFront"/>
            <a:lightRig rig="threePt" dir="t"/>
          </a:scene3d>
          <a:sp3d>
            <a:bevelT/>
          </a:sp3d>
        </p:spPr>
        <p:txBody>
          <a:bodyPr anchor="ctr">
            <a:noAutofit/>
          </a:bodyPr>
          <a:lstStyle/>
          <a:p>
            <a:pPr marL="0" indent="0">
              <a:buNone/>
            </a:pPr>
            <a:r>
              <a:rPr lang="en-US" sz="2200" b="1" cap="all" dirty="0">
                <a:solidFill>
                  <a:schemeClr val="bg1"/>
                </a:solidFill>
                <a:latin typeface="Calibri" panose="020F0502020204030204" pitchFamily="34" charset="0"/>
                <a:cs typeface="Times New Roman" panose="02020603050405020304" pitchFamily="18" charset="0"/>
              </a:rPr>
              <a:t>Consistently and continuously involve people with a learning disability in their care during a hospital admission. This should be from the point of arrival through to discharge. </a:t>
            </a:r>
            <a:endParaRPr lang="en-GB" sz="2200" b="1" cap="all" dirty="0">
              <a:solidFill>
                <a:schemeClr val="bg1"/>
              </a:solidFill>
              <a:latin typeface="Calibri" panose="020F0502020204030204" pitchFamily="34"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8E3FC513-4909-A6EE-68CF-06D21BE9C469}"/>
              </a:ext>
            </a:extLst>
          </p:cNvPr>
          <p:cNvSpPr txBox="1">
            <a:spLocks/>
          </p:cNvSpPr>
          <p:nvPr/>
        </p:nvSpPr>
        <p:spPr bwMode="auto">
          <a:xfrm>
            <a:off x="122536" y="126007"/>
            <a:ext cx="1008174" cy="1202049"/>
          </a:xfrm>
          <a:prstGeom prst="rect">
            <a:avLst/>
          </a:prstGeom>
          <a:solidFill>
            <a:srgbClr val="FA9600"/>
          </a:solidFill>
          <a:ln w="38100">
            <a:noFill/>
            <a:miter lim="800000"/>
            <a:headEnd/>
            <a:tailEnd/>
          </a:ln>
          <a:scene3d>
            <a:camera prst="orthographicFront"/>
            <a:lightRig rig="threePt" dir="t"/>
          </a:scene3d>
          <a:sp3d>
            <a:bevelT/>
          </a:sp3d>
        </p:spPr>
        <p:txBody>
          <a:bodyPr vert="horz" wrap="square" lIns="91440" tIns="45720" rIns="91440" bIns="45720" numCol="1" anchor="ctr" anchorCtr="0" compatLnSpc="1">
            <a:prstTxWarp prst="textNoShape">
              <a:avLst/>
            </a:prstTxWarp>
            <a:normAutofit fontScale="77500" lnSpcReduction="20000"/>
          </a:bodyPr>
          <a:lst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a:lstStyle>
          <a:p>
            <a:pPr marL="0" indent="0" algn="ctr">
              <a:lnSpc>
                <a:spcPct val="120000"/>
              </a:lnSpc>
              <a:buFontTx/>
              <a:buNone/>
            </a:pPr>
            <a:r>
              <a:rPr lang="en-US" sz="8800" kern="0" dirty="0">
                <a:solidFill>
                  <a:schemeClr val="bg1"/>
                </a:solidFill>
                <a:latin typeface="Calibri" panose="020F0502020204030204" pitchFamily="34" charset="0"/>
                <a:cs typeface="Calibri" panose="020F0502020204030204" pitchFamily="34" charset="0"/>
              </a:rPr>
              <a:t>4</a:t>
            </a:r>
          </a:p>
        </p:txBody>
      </p:sp>
      <p:pic>
        <p:nvPicPr>
          <p:cNvPr id="2" name="Picture 1" descr="A close-up of a medical information&#10;&#10;AI-generated content may be incorrect.">
            <a:extLst>
              <a:ext uri="{FF2B5EF4-FFF2-40B4-BE49-F238E27FC236}">
                <a16:creationId xmlns:a16="http://schemas.microsoft.com/office/drawing/2014/main" id="{0F94A819-E479-C544-0792-70231D35A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536" y="1569592"/>
            <a:ext cx="5186362" cy="4664657"/>
          </a:xfrm>
          <a:prstGeom prst="rect">
            <a:avLst/>
          </a:prstGeom>
        </p:spPr>
      </p:pic>
    </p:spTree>
    <p:extLst>
      <p:ext uri="{BB962C8B-B14F-4D97-AF65-F5344CB8AC3E}">
        <p14:creationId xmlns:p14="http://schemas.microsoft.com/office/powerpoint/2010/main" val="2133106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BA88D-7374-7E72-A49C-E93B0BF13029}"/>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B1579C3-6DD6-7FA8-DD6E-44B83DE6A0F7}"/>
              </a:ext>
            </a:extLst>
          </p:cNvPr>
          <p:cNvSpPr>
            <a:spLocks noGrp="1"/>
          </p:cNvSpPr>
          <p:nvPr>
            <p:ph type="title"/>
          </p:nvPr>
        </p:nvSpPr>
        <p:spPr>
          <a:xfrm>
            <a:off x="0" y="0"/>
            <a:ext cx="12192000" cy="1214438"/>
          </a:xfrm>
        </p:spPr>
        <p:txBody>
          <a:bodyPr/>
          <a:lstStyle/>
          <a:p>
            <a:r>
              <a:rPr lang="en-GB" sz="3200" dirty="0"/>
              <a:t>Putting patients at the centre of their care</a:t>
            </a:r>
            <a:endParaRPr lang="en-US" sz="3200" dirty="0"/>
          </a:p>
        </p:txBody>
      </p:sp>
      <p:sp>
        <p:nvSpPr>
          <p:cNvPr id="2" name="TextBox 1">
            <a:extLst>
              <a:ext uri="{FF2B5EF4-FFF2-40B4-BE49-F238E27FC236}">
                <a16:creationId xmlns:a16="http://schemas.microsoft.com/office/drawing/2014/main" id="{E621DB01-3003-3AD9-C23B-2476A715D27A}"/>
              </a:ext>
            </a:extLst>
          </p:cNvPr>
          <p:cNvSpPr txBox="1"/>
          <p:nvPr/>
        </p:nvSpPr>
        <p:spPr>
          <a:xfrm>
            <a:off x="4995334" y="1214438"/>
            <a:ext cx="7027334" cy="5293757"/>
          </a:xfrm>
          <a:prstGeom prst="rect">
            <a:avLst/>
          </a:prstGeom>
          <a:noFill/>
        </p:spPr>
        <p:txBody>
          <a:bodyPr wrap="square" rtlCol="0">
            <a:spAutoFit/>
          </a:bodyPr>
          <a:lstStyle/>
          <a:p>
            <a:r>
              <a:rPr lang="en-GB" sz="2000" dirty="0">
                <a:latin typeface="Calibri" panose="020F0502020204030204" pitchFamily="34" charset="0"/>
                <a:cs typeface="Calibri" panose="020F0502020204030204" pitchFamily="34" charset="0"/>
              </a:rPr>
              <a:t>Thorough initial assessment is required as many people with a learning disability have </a:t>
            </a:r>
            <a:r>
              <a:rPr lang="en-GB" sz="2000" b="1" dirty="0">
                <a:latin typeface="Calibri" panose="020F0502020204030204" pitchFamily="34" charset="0"/>
                <a:cs typeface="Calibri" panose="020F0502020204030204" pitchFamily="34" charset="0"/>
              </a:rPr>
              <a:t>complex medical needs and take multiple medications </a:t>
            </a:r>
          </a:p>
          <a:p>
            <a:r>
              <a:rPr lang="en-US" sz="2000" dirty="0">
                <a:latin typeface="Calibri" panose="020F0502020204030204" pitchFamily="34" charset="0"/>
                <a:cs typeface="Calibri" panose="020F0502020204030204" pitchFamily="34" charset="0"/>
              </a:rPr>
              <a:t>Standardised approach to assessment enables staff to understand a patients needs and address them</a:t>
            </a:r>
          </a:p>
          <a:p>
            <a:endParaRPr lang="en-US" sz="2000" dirty="0">
              <a:latin typeface="Calibri" panose="020F0502020204030204" pitchFamily="34" charset="0"/>
              <a:cs typeface="Calibri" panose="020F0502020204030204" pitchFamily="34" charset="0"/>
            </a:endParaRPr>
          </a:p>
          <a:p>
            <a:r>
              <a:rPr lang="en-GB" sz="2000" dirty="0">
                <a:latin typeface="Calibri" panose="020F0502020204030204" pitchFamily="34" charset="0"/>
                <a:cs typeface="Calibri" panose="020F0502020204030204" pitchFamily="34" charset="0"/>
              </a:rPr>
              <a:t>Clinicians stated checklists were used for`50% patients</a:t>
            </a:r>
          </a:p>
          <a:p>
            <a:r>
              <a:rPr lang="en-GB" sz="2000" dirty="0">
                <a:latin typeface="Calibri" panose="020F0502020204030204" pitchFamily="34" charset="0"/>
                <a:cs typeface="Calibri" panose="020F0502020204030204" pitchFamily="34" charset="0"/>
              </a:rPr>
              <a:t>Reviewers found </a:t>
            </a:r>
            <a:r>
              <a:rPr lang="en-GB" sz="2000" b="1" dirty="0">
                <a:latin typeface="Calibri" panose="020F0502020204030204" pitchFamily="34" charset="0"/>
                <a:cs typeface="Calibri" panose="020F0502020204030204" pitchFamily="34" charset="0"/>
              </a:rPr>
              <a:t>only ~10% case records contained evidence that a standardised checklist </a:t>
            </a:r>
            <a:r>
              <a:rPr lang="en-GB" sz="2000" dirty="0">
                <a:latin typeface="Calibri" panose="020F0502020204030204" pitchFamily="34" charset="0"/>
                <a:cs typeface="Calibri" panose="020F0502020204030204" pitchFamily="34" charset="0"/>
              </a:rPr>
              <a:t>had been used that baseline care needs were not recorded for ~25% patients</a:t>
            </a:r>
          </a:p>
          <a:p>
            <a:endParaRPr lang="en-GB" sz="2000" dirty="0">
              <a:latin typeface="Calibri" panose="020F0502020204030204" pitchFamily="34" charset="0"/>
              <a:cs typeface="Calibri" panose="020F0502020204030204" pitchFamily="34" charset="0"/>
            </a:endParaRPr>
          </a:p>
          <a:p>
            <a:r>
              <a:rPr lang="en-GB" sz="2000" dirty="0">
                <a:latin typeface="Calibri" panose="020F0502020204030204" pitchFamily="34" charset="0"/>
                <a:cs typeface="Calibri" panose="020F0502020204030204" pitchFamily="34" charset="0"/>
              </a:rPr>
              <a:t>Is this an opportunity for a low cost potentially high impact way to improve care?</a:t>
            </a:r>
          </a:p>
          <a:p>
            <a:endParaRPr lang="en-GB" sz="2000" dirty="0">
              <a:latin typeface="Calibri" panose="020F0502020204030204" pitchFamily="34" charset="0"/>
              <a:cs typeface="Calibri" panose="020F0502020204030204" pitchFamily="34" charset="0"/>
            </a:endParaRPr>
          </a:p>
          <a:p>
            <a:r>
              <a:rPr lang="en-GB" sz="2000" dirty="0">
                <a:latin typeface="Calibri" panose="020F0502020204030204" pitchFamily="34" charset="0"/>
                <a:cs typeface="Calibri" panose="020F0502020204030204" pitchFamily="34" charset="0"/>
              </a:rPr>
              <a:t>What about </a:t>
            </a:r>
            <a:r>
              <a:rPr lang="en-GB" sz="2000" b="1" dirty="0">
                <a:latin typeface="Calibri" panose="020F0502020204030204" pitchFamily="34" charset="0"/>
                <a:cs typeface="Calibri" panose="020F0502020204030204" pitchFamily="34" charset="0"/>
              </a:rPr>
              <a:t>health and care passports</a:t>
            </a:r>
            <a:r>
              <a:rPr lang="en-GB" sz="2000" dirty="0">
                <a:latin typeface="Calibri" panose="020F0502020204030204" pitchFamily="34" charset="0"/>
                <a:cs typeface="Calibri" panose="020F0502020204030204" pitchFamily="34" charset="0"/>
              </a:rPr>
              <a:t>? Only recorded as being available in 30% of cases and evidence for use in ~60% cases</a:t>
            </a:r>
          </a:p>
          <a:p>
            <a:endParaRPr lang="en-US" dirty="0"/>
          </a:p>
        </p:txBody>
      </p:sp>
      <p:pic>
        <p:nvPicPr>
          <p:cNvPr id="3" name="Picture 2" descr="A person in a blue shirt&#10;&#10;AI-generated content may be incorrect.">
            <a:extLst>
              <a:ext uri="{FF2B5EF4-FFF2-40B4-BE49-F238E27FC236}">
                <a16:creationId xmlns:a16="http://schemas.microsoft.com/office/drawing/2014/main" id="{2357CFD4-279F-FA3B-3E82-847198CA44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869" y="1578661"/>
            <a:ext cx="4593596" cy="3331974"/>
          </a:xfrm>
          <a:prstGeom prst="rect">
            <a:avLst/>
          </a:prstGeom>
        </p:spPr>
      </p:pic>
    </p:spTree>
    <p:extLst>
      <p:ext uri="{BB962C8B-B14F-4D97-AF65-F5344CB8AC3E}">
        <p14:creationId xmlns:p14="http://schemas.microsoft.com/office/powerpoint/2010/main" val="3623435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707A9-F96D-E96B-7F0B-FE8341E31EED}"/>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C03EFCE4-F991-8692-D693-44CEF483E4D0}"/>
              </a:ext>
            </a:extLst>
          </p:cNvPr>
          <p:cNvSpPr>
            <a:spLocks noGrp="1"/>
          </p:cNvSpPr>
          <p:nvPr>
            <p:ph type="title"/>
          </p:nvPr>
        </p:nvSpPr>
        <p:spPr>
          <a:xfrm>
            <a:off x="0" y="0"/>
            <a:ext cx="12192000" cy="1214438"/>
          </a:xfrm>
        </p:spPr>
        <p:txBody>
          <a:bodyPr/>
          <a:lstStyle/>
          <a:p>
            <a:r>
              <a:rPr lang="en-GB" sz="3200" dirty="0"/>
              <a:t>Delivery of care: observations</a:t>
            </a:r>
            <a:endParaRPr lang="en-US" sz="3200" dirty="0"/>
          </a:p>
        </p:txBody>
      </p:sp>
      <p:pic>
        <p:nvPicPr>
          <p:cNvPr id="4" name="Picture 3" descr="A close-up of a white and orange text&#10;&#10;AI-generated content may be incorrect.">
            <a:extLst>
              <a:ext uri="{FF2B5EF4-FFF2-40B4-BE49-F238E27FC236}">
                <a16:creationId xmlns:a16="http://schemas.microsoft.com/office/drawing/2014/main" id="{4FF9DC91-B109-0334-624E-ABE889B019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1389063"/>
            <a:ext cx="4803776" cy="5226750"/>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C2AF589E-AF19-C5AF-8213-9FF315C7C2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7824" y="1389063"/>
            <a:ext cx="5457825" cy="2146782"/>
          </a:xfrm>
          <a:prstGeom prst="rect">
            <a:avLst/>
          </a:prstGeom>
        </p:spPr>
      </p:pic>
      <p:sp>
        <p:nvSpPr>
          <p:cNvPr id="7" name="TextBox 6">
            <a:extLst>
              <a:ext uri="{FF2B5EF4-FFF2-40B4-BE49-F238E27FC236}">
                <a16:creationId xmlns:a16="http://schemas.microsoft.com/office/drawing/2014/main" id="{88006C19-87B1-831D-E255-C07C99A03164}"/>
              </a:ext>
            </a:extLst>
          </p:cNvPr>
          <p:cNvSpPr txBox="1"/>
          <p:nvPr/>
        </p:nvSpPr>
        <p:spPr>
          <a:xfrm>
            <a:off x="5457824" y="3710470"/>
            <a:ext cx="6734176" cy="2862322"/>
          </a:xfrm>
          <a:prstGeom prst="rect">
            <a:avLst/>
          </a:prstGeom>
          <a:noFill/>
        </p:spPr>
        <p:txBody>
          <a:bodyPr wrap="square" rtlCol="0">
            <a:spAutoFit/>
          </a:bodyPr>
          <a:lstStyle/>
          <a:p>
            <a:r>
              <a:rPr lang="en-US" b="1" dirty="0">
                <a:latin typeface="+mn-lt"/>
              </a:rPr>
              <a:t>~ 15% of patients did not have a full set of observations </a:t>
            </a:r>
            <a:r>
              <a:rPr lang="en-US" dirty="0">
                <a:latin typeface="+mn-lt"/>
              </a:rPr>
              <a:t>on arrival at hospital</a:t>
            </a:r>
          </a:p>
          <a:p>
            <a:endParaRPr lang="en-US" dirty="0">
              <a:latin typeface="+mn-lt"/>
            </a:endParaRPr>
          </a:p>
          <a:p>
            <a:r>
              <a:rPr lang="en-GB" dirty="0">
                <a:latin typeface="+mn-lt"/>
              </a:rPr>
              <a:t>Most missed elements were consciousness level and respiratory rate</a:t>
            </a:r>
          </a:p>
          <a:p>
            <a:endParaRPr lang="en-GB" dirty="0">
              <a:latin typeface="+mn-lt"/>
            </a:endParaRPr>
          </a:p>
          <a:p>
            <a:r>
              <a:rPr lang="en-GB" b="1" dirty="0">
                <a:latin typeface="+mn-lt"/>
              </a:rPr>
              <a:t>Pain was not recorded for about 85% of patients </a:t>
            </a:r>
            <a:r>
              <a:rPr lang="en-GB" dirty="0">
                <a:latin typeface="+mn-lt"/>
              </a:rPr>
              <a:t>where observations had been assessed as incomplete</a:t>
            </a:r>
          </a:p>
          <a:p>
            <a:endParaRPr lang="en-GB" dirty="0">
              <a:latin typeface="+mn-lt"/>
            </a:endParaRPr>
          </a:p>
          <a:p>
            <a:r>
              <a:rPr lang="en-GB" dirty="0">
                <a:latin typeface="+mn-lt"/>
              </a:rPr>
              <a:t>How do you decide if someone is in pain if they are unable to tell you?</a:t>
            </a:r>
          </a:p>
          <a:p>
            <a:endParaRPr lang="en-US" dirty="0"/>
          </a:p>
        </p:txBody>
      </p:sp>
    </p:spTree>
    <p:extLst>
      <p:ext uri="{BB962C8B-B14F-4D97-AF65-F5344CB8AC3E}">
        <p14:creationId xmlns:p14="http://schemas.microsoft.com/office/powerpoint/2010/main" val="1212245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124DD-38CF-6CB2-E454-ECC5696F4E37}"/>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BB7F04F-226D-BDD1-1DCB-85A754898A78}"/>
              </a:ext>
            </a:extLst>
          </p:cNvPr>
          <p:cNvSpPr>
            <a:spLocks noGrp="1"/>
          </p:cNvSpPr>
          <p:nvPr>
            <p:ph type="title"/>
          </p:nvPr>
        </p:nvSpPr>
        <p:spPr>
          <a:xfrm>
            <a:off x="0" y="0"/>
            <a:ext cx="12192000" cy="1312985"/>
          </a:xfrm>
        </p:spPr>
        <p:txBody>
          <a:bodyPr/>
          <a:lstStyle/>
          <a:p>
            <a:r>
              <a:rPr lang="en-GB" sz="3200" dirty="0"/>
              <a:t>What about soft signs?</a:t>
            </a:r>
            <a:endParaRPr lang="en-US" sz="3200" dirty="0"/>
          </a:p>
        </p:txBody>
      </p:sp>
      <p:pic>
        <p:nvPicPr>
          <p:cNvPr id="4" name="Picture 3" descr="A close-up of a medical information&#10;&#10;AI-generated content may be incorrect.">
            <a:extLst>
              <a:ext uri="{FF2B5EF4-FFF2-40B4-BE49-F238E27FC236}">
                <a16:creationId xmlns:a16="http://schemas.microsoft.com/office/drawing/2014/main" id="{BDBCCAB5-61C4-FCD9-4379-7B3BCF515A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986" y="1675967"/>
            <a:ext cx="4750288" cy="4443477"/>
          </a:xfrm>
          <a:prstGeom prst="rect">
            <a:avLst/>
          </a:prstGeom>
        </p:spPr>
      </p:pic>
      <p:sp>
        <p:nvSpPr>
          <p:cNvPr id="5" name="TextBox 4">
            <a:extLst>
              <a:ext uri="{FF2B5EF4-FFF2-40B4-BE49-F238E27FC236}">
                <a16:creationId xmlns:a16="http://schemas.microsoft.com/office/drawing/2014/main" id="{219904B0-3AA5-BE79-40C8-6ECCE802631C}"/>
              </a:ext>
            </a:extLst>
          </p:cNvPr>
          <p:cNvSpPr txBox="1"/>
          <p:nvPr/>
        </p:nvSpPr>
        <p:spPr>
          <a:xfrm>
            <a:off x="5438948" y="1392381"/>
            <a:ext cx="6506309" cy="532453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Calibri"/>
                <a:ea typeface="+mn-ea"/>
                <a:cs typeface="+mn-cs"/>
              </a:rPr>
              <a:t>Carers possess valuable information about the individual and their health and </a:t>
            </a:r>
            <a:r>
              <a:rPr kumimoji="0" lang="en-GB" sz="2000" b="1" i="0" u="none" strike="noStrike" kern="1200" cap="none" spc="0" normalizeH="0" baseline="0" noProof="0" dirty="0">
                <a:ln>
                  <a:noFill/>
                </a:ln>
                <a:solidFill>
                  <a:srgbClr val="000000"/>
                </a:solidFill>
                <a:effectLst/>
                <a:uLnTx/>
                <a:uFillTx/>
                <a:latin typeface="Calibri"/>
                <a:ea typeface="+mn-ea"/>
                <a:cs typeface="+mn-cs"/>
              </a:rPr>
              <a:t>may spot changes in behaviour</a:t>
            </a:r>
            <a:r>
              <a:rPr kumimoji="0" lang="en-GB" sz="2000" b="0" i="0" u="none" strike="noStrike" kern="1200" cap="none" spc="0" normalizeH="0" baseline="0" noProof="0" dirty="0">
                <a:ln>
                  <a:noFill/>
                </a:ln>
                <a:solidFill>
                  <a:srgbClr val="000000"/>
                </a:solidFill>
                <a:effectLst/>
                <a:uLnTx/>
                <a:uFillTx/>
                <a:latin typeface="Calibri"/>
                <a:ea typeface="+mn-ea"/>
                <a:cs typeface="+mn-cs"/>
              </a:rPr>
              <a:t>, helping clinicians to identify and treat the acute illness and many</a:t>
            </a:r>
            <a:r>
              <a:rPr kumimoji="0" lang="en-US" sz="2000" b="0" i="0" u="none" strike="noStrike" kern="1200" cap="none" spc="0" normalizeH="0" baseline="0" noProof="0" dirty="0">
                <a:ln>
                  <a:noFill/>
                </a:ln>
                <a:solidFill>
                  <a:srgbClr val="000000"/>
                </a:solidFill>
                <a:effectLst/>
                <a:uLnTx/>
                <a:uFillTx/>
                <a:latin typeface="Calibri"/>
                <a:ea typeface="+mn-ea"/>
                <a:cs typeface="+mn-cs"/>
              </a:rPr>
              <a:t> families and carers or people with a learning disability will be able to describe how they know if someone is unwell as they are often very personal to the individual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Someone who is usually noisy may become quiet and subdued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Someone who is usually up and dressed doesn’t want to get out of bed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Someone who is usually happy to talk about their favourite hobby is not interested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Do you ask families and carers about </a:t>
            </a:r>
            <a:r>
              <a:rPr kumimoji="0" lang="en-US" sz="2000" b="1" i="0" u="none" strike="noStrike" kern="1200" cap="none" spc="0" normalizeH="0" baseline="0" noProof="0" dirty="0">
                <a:ln>
                  <a:noFill/>
                </a:ln>
                <a:solidFill>
                  <a:srgbClr val="000000"/>
                </a:solidFill>
                <a:effectLst/>
                <a:uLnTx/>
                <a:uFillTx/>
                <a:latin typeface="Calibri"/>
                <a:ea typeface="+mn-ea"/>
                <a:cs typeface="+mn-cs"/>
              </a:rPr>
              <a:t>soft signs</a:t>
            </a:r>
            <a:r>
              <a:rPr kumimoji="0" lang="en-US" sz="2000" b="0" i="0" u="none" strike="noStrike" kern="1200" cap="none" spc="0" normalizeH="0" baseline="0" noProof="0" dirty="0">
                <a:ln>
                  <a:noFill/>
                </a:ln>
                <a:solidFill>
                  <a:srgbClr val="000000"/>
                </a:solidFill>
                <a:effectLst/>
                <a:uLnTx/>
                <a:uFillTx/>
                <a:latin typeface="Calibri"/>
                <a:ea typeface="+mn-ea"/>
                <a:cs typeface="+mn-cs"/>
              </a:rPr>
              <a:t>?</a:t>
            </a:r>
          </a:p>
        </p:txBody>
      </p:sp>
    </p:spTree>
    <p:extLst>
      <p:ext uri="{BB962C8B-B14F-4D97-AF65-F5344CB8AC3E}">
        <p14:creationId xmlns:p14="http://schemas.microsoft.com/office/powerpoint/2010/main" val="2176672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22A1C-2D37-FFDB-7D8C-CCF3FEAB702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AA17C18F-1E03-35C3-7122-41DDED4DA695}"/>
              </a:ext>
            </a:extLst>
          </p:cNvPr>
          <p:cNvSpPr>
            <a:spLocks noGrp="1"/>
          </p:cNvSpPr>
          <p:nvPr>
            <p:ph type="title"/>
          </p:nvPr>
        </p:nvSpPr>
        <p:spPr>
          <a:xfrm>
            <a:off x="0" y="0"/>
            <a:ext cx="12192000" cy="1214438"/>
          </a:xfrm>
        </p:spPr>
        <p:txBody>
          <a:bodyPr/>
          <a:lstStyle/>
          <a:p>
            <a:r>
              <a:rPr lang="en-GB" sz="3200" dirty="0"/>
              <a:t>What do carers want?</a:t>
            </a:r>
            <a:endParaRPr lang="en-US" sz="3200" dirty="0"/>
          </a:p>
        </p:txBody>
      </p:sp>
      <p:sp>
        <p:nvSpPr>
          <p:cNvPr id="7" name="TextBox 6">
            <a:extLst>
              <a:ext uri="{FF2B5EF4-FFF2-40B4-BE49-F238E27FC236}">
                <a16:creationId xmlns:a16="http://schemas.microsoft.com/office/drawing/2014/main" id="{086A2BF1-7B0D-0C14-4A40-9E9FB756C3DA}"/>
              </a:ext>
            </a:extLst>
          </p:cNvPr>
          <p:cNvSpPr txBox="1"/>
          <p:nvPr/>
        </p:nvSpPr>
        <p:spPr>
          <a:xfrm>
            <a:off x="4957011" y="1214438"/>
            <a:ext cx="7375379" cy="6217087"/>
          </a:xfrm>
          <a:prstGeom prst="rect">
            <a:avLst/>
          </a:prstGeom>
          <a:noFill/>
        </p:spPr>
        <p:txBody>
          <a:bodyPr wrap="square" rtlCol="0">
            <a:spAutoFit/>
          </a:bodyPr>
          <a:lstStyle/>
          <a:p>
            <a:r>
              <a:rPr lang="en-GB" sz="2000" b="1" dirty="0">
                <a:latin typeface="+mn-lt"/>
              </a:rPr>
              <a:t>Open visiting hours </a:t>
            </a:r>
            <a:r>
              <a:rPr lang="en-GB" sz="2000" dirty="0">
                <a:latin typeface="+mn-lt"/>
              </a:rPr>
              <a:t>most common support offered by hospitals but in carer survey many felt unable to spend as much time as they needed or wanted with the person they look after</a:t>
            </a:r>
          </a:p>
          <a:p>
            <a:r>
              <a:rPr lang="en-GB" sz="2000" dirty="0">
                <a:latin typeface="+mn-lt"/>
              </a:rPr>
              <a:t>All (39/39) carer survey respondents who were able to stay in hospital with the person they looked after found it helpful</a:t>
            </a:r>
          </a:p>
          <a:p>
            <a:endParaRPr lang="en-GB" sz="2000" dirty="0">
              <a:latin typeface="+mn-lt"/>
            </a:endParaRPr>
          </a:p>
          <a:p>
            <a:r>
              <a:rPr lang="en-GB" sz="2000" dirty="0">
                <a:latin typeface="+mn-lt"/>
              </a:rPr>
              <a:t>Very practical requests; </a:t>
            </a:r>
            <a:r>
              <a:rPr lang="en-GB" sz="2000" b="1" dirty="0">
                <a:latin typeface="+mn-lt"/>
              </a:rPr>
              <a:t>access to toilets </a:t>
            </a:r>
            <a:r>
              <a:rPr lang="en-GB" sz="2000" dirty="0">
                <a:latin typeface="+mn-lt"/>
              </a:rPr>
              <a:t>as have to leave person they care for to find a toilet</a:t>
            </a:r>
          </a:p>
          <a:p>
            <a:r>
              <a:rPr lang="en-GB" sz="2000" dirty="0">
                <a:latin typeface="+mn-lt"/>
              </a:rPr>
              <a:t>Parking top of the list but not prioritised by hospitals</a:t>
            </a:r>
          </a:p>
          <a:p>
            <a:endParaRPr lang="en-GB" sz="2000" dirty="0">
              <a:latin typeface="+mn-lt"/>
            </a:endParaRPr>
          </a:p>
          <a:p>
            <a:r>
              <a:rPr lang="en-GB" sz="2000" b="1" dirty="0">
                <a:latin typeface="+mn-lt"/>
              </a:rPr>
              <a:t>Refreshments and meals</a:t>
            </a:r>
            <a:r>
              <a:rPr lang="en-GB" sz="2000" dirty="0">
                <a:latin typeface="+mn-lt"/>
              </a:rPr>
              <a:t>; also practical as don’t have to leave person they are caring for</a:t>
            </a:r>
          </a:p>
          <a:p>
            <a:endParaRPr lang="en-GB" sz="2000" dirty="0">
              <a:latin typeface="+mn-lt"/>
            </a:endParaRPr>
          </a:p>
          <a:p>
            <a:r>
              <a:rPr lang="en-GB" sz="2000" dirty="0"/>
              <a:t>In ~60% hospitals there was informal approach to </a:t>
            </a:r>
            <a:r>
              <a:rPr lang="en-GB" sz="2000" b="1" dirty="0"/>
              <a:t>identifying patients’ carers</a:t>
            </a:r>
            <a:endParaRPr lang="en-GB" sz="2000" dirty="0">
              <a:latin typeface="+mn-lt"/>
            </a:endParaRPr>
          </a:p>
          <a:p>
            <a:endParaRPr lang="en-GB" sz="2000" dirty="0">
              <a:latin typeface="+mn-lt"/>
            </a:endParaRPr>
          </a:p>
          <a:p>
            <a:r>
              <a:rPr lang="en-GB" sz="2000" dirty="0">
                <a:latin typeface="+mn-lt"/>
              </a:rPr>
              <a:t>Do you have a carer’s policy in your place of work and if so what is provided?</a:t>
            </a:r>
          </a:p>
          <a:p>
            <a:r>
              <a:rPr lang="en-GB" sz="2000" dirty="0"/>
              <a:t> </a:t>
            </a:r>
          </a:p>
          <a:p>
            <a:endParaRPr lang="en-US" dirty="0"/>
          </a:p>
        </p:txBody>
      </p:sp>
      <p:pic>
        <p:nvPicPr>
          <p:cNvPr id="2" name="Picture 1" descr="A hand holding a id card&#10;&#10;AI-generated content may be incorrect.">
            <a:extLst>
              <a:ext uri="{FF2B5EF4-FFF2-40B4-BE49-F238E27FC236}">
                <a16:creationId xmlns:a16="http://schemas.microsoft.com/office/drawing/2014/main" id="{378EC8D1-F16C-8FCF-9934-4FABDDE575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199" y="1804402"/>
            <a:ext cx="4529054" cy="2518651"/>
          </a:xfrm>
          <a:prstGeom prst="rect">
            <a:avLst/>
          </a:prstGeom>
        </p:spPr>
      </p:pic>
    </p:spTree>
    <p:extLst>
      <p:ext uri="{BB962C8B-B14F-4D97-AF65-F5344CB8AC3E}">
        <p14:creationId xmlns:p14="http://schemas.microsoft.com/office/powerpoint/2010/main" val="3520948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a:extLst>
            <a:ext uri="{FF2B5EF4-FFF2-40B4-BE49-F238E27FC236}">
              <a16:creationId xmlns:a16="http://schemas.microsoft.com/office/drawing/2014/main" id="{1CBE9BBB-A172-7F54-11DD-23DC404C3AD1}"/>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28875147-1311-5D02-DE15-C3D70724FA4A}"/>
              </a:ext>
            </a:extLst>
          </p:cNvPr>
          <p:cNvSpPr txBox="1">
            <a:spLocks/>
          </p:cNvSpPr>
          <p:nvPr/>
        </p:nvSpPr>
        <p:spPr bwMode="auto">
          <a:xfrm>
            <a:off x="4170043" y="1407624"/>
            <a:ext cx="7891328" cy="5278880"/>
          </a:xfrm>
          <a:prstGeom prst="rect">
            <a:avLst/>
          </a:prstGeom>
          <a:solidFill>
            <a:schemeClr val="bg1"/>
          </a:solidFill>
          <a:ln w="38100">
            <a:noFill/>
            <a:miter lim="800000"/>
            <a:headEnd/>
            <a:tailEnd/>
          </a:ln>
          <a:effectLst>
            <a:outerShdw blurRad="107950" dist="12700" dir="5400000" algn="ctr">
              <a:srgbClr val="000000"/>
            </a:outerShdw>
          </a:effectLst>
          <a:scene3d>
            <a:camera prst="orthographicFront"/>
            <a:lightRig rig="threePt" dir="t"/>
          </a:scene3d>
          <a:sp3d>
            <a:bevelT/>
          </a:sp3d>
        </p:spPr>
        <p:txBody>
          <a:bodyPr vert="horz" wrap="square" lIns="91440" tIns="45720" rIns="91440" bIns="45720" numCol="1" anchor="t" anchorCtr="0" compatLnSpc="1">
            <a:prstTxWarp prst="textNoShape">
              <a:avLst/>
            </a:prstTxWarp>
            <a:normAutofit/>
          </a:bodyPr>
          <a:lst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a:lstStyle>
          <a:p>
            <a:pPr marL="0" indent="0">
              <a:buNone/>
            </a:pPr>
            <a:endParaRPr lang="en-GB" sz="700" b="1" dirty="0">
              <a:solidFill>
                <a:srgbClr val="002364"/>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en-US" sz="2200" i="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This study highlighted that acute hospital learning disability services did not always exist and when then did, it was often just one person. This did not allow for a 24/7 service needed to care for patients admitted as an emergency. </a:t>
            </a:r>
          </a:p>
          <a:p>
            <a:pPr>
              <a:lnSpc>
                <a:spcPct val="107000"/>
              </a:lnSpc>
              <a:spcAft>
                <a:spcPts val="800"/>
              </a:spcAft>
            </a:pPr>
            <a:r>
              <a:rPr lang="en-US" sz="20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Only 35/186 (18.8%) of hospital learning disability services were multidisciplinary, 69/186 (37.1%) were a single profession and 82/186 </a:t>
            </a:r>
            <a:r>
              <a:rPr lang="en-US" sz="20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(44.1%) a single individual</a:t>
            </a:r>
          </a:p>
          <a:p>
            <a:pPr>
              <a:lnSpc>
                <a:spcPct val="107000"/>
              </a:lnSpc>
              <a:spcAft>
                <a:spcPts val="800"/>
              </a:spcAft>
            </a:pPr>
            <a:r>
              <a:rPr lang="en-US" sz="20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127/186 (68.3%) of services operated during weekday working hours only, limiting support for emergency admissions. Only 95/536 (17.9%) of patients were reviewed by the learning disability service in the ED</a:t>
            </a:r>
          </a:p>
          <a:p>
            <a:pPr>
              <a:lnSpc>
                <a:spcPct val="107000"/>
              </a:lnSpc>
              <a:spcAft>
                <a:spcPts val="800"/>
              </a:spcAft>
            </a:pPr>
            <a:r>
              <a:rPr lang="en-US" sz="20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Learning disability teams involvement was associated with better care </a:t>
            </a:r>
            <a:r>
              <a:rPr lang="en-US" sz="20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(45% vs 27%) </a:t>
            </a:r>
          </a:p>
          <a:p>
            <a:pPr>
              <a:lnSpc>
                <a:spcPct val="107000"/>
              </a:lnSpc>
              <a:spcAft>
                <a:spcPts val="800"/>
              </a:spcAft>
            </a:pPr>
            <a:endParaRPr lang="en-GB" sz="20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id="{EBBD2378-BE4B-137A-E50B-BCDA9BFB1AE3}"/>
              </a:ext>
            </a:extLst>
          </p:cNvPr>
          <p:cNvSpPr>
            <a:spLocks noGrp="1"/>
          </p:cNvSpPr>
          <p:nvPr>
            <p:ph idx="1"/>
          </p:nvPr>
        </p:nvSpPr>
        <p:spPr>
          <a:xfrm>
            <a:off x="1209368" y="126008"/>
            <a:ext cx="10852003" cy="1202048"/>
          </a:xfrm>
          <a:solidFill>
            <a:srgbClr val="FA9600"/>
          </a:solidFill>
          <a:ln w="38100">
            <a:noFill/>
          </a:ln>
          <a:scene3d>
            <a:camera prst="orthographicFront"/>
            <a:lightRig rig="threePt" dir="t"/>
          </a:scene3d>
          <a:sp3d>
            <a:bevelT/>
          </a:sp3d>
        </p:spPr>
        <p:txBody>
          <a:bodyPr anchor="ctr">
            <a:noAutofit/>
          </a:bodyPr>
          <a:lstStyle/>
          <a:p>
            <a:pPr marL="0" indent="0">
              <a:buNone/>
            </a:pPr>
            <a:r>
              <a:rPr lang="en-US" sz="2200" b="1" cap="all" dirty="0">
                <a:solidFill>
                  <a:schemeClr val="bg1"/>
                </a:solidFill>
                <a:latin typeface="Calibri" panose="020F0502020204030204" pitchFamily="34" charset="0"/>
                <a:cs typeface="Times New Roman" panose="02020603050405020304" pitchFamily="18" charset="0"/>
              </a:rPr>
              <a:t>Commission local learning disability support services to enable equitable access to care for patients with a learning disability who attend or who are admitted to hospital. </a:t>
            </a:r>
            <a:endParaRPr lang="en-GB" sz="2200" b="1" cap="all" dirty="0">
              <a:solidFill>
                <a:schemeClr val="bg1"/>
              </a:solidFill>
              <a:latin typeface="Calibri" panose="020F0502020204030204" pitchFamily="34"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3D5D1E75-C8ED-588D-4F50-94C103064CA6}"/>
              </a:ext>
            </a:extLst>
          </p:cNvPr>
          <p:cNvSpPr txBox="1">
            <a:spLocks/>
          </p:cNvSpPr>
          <p:nvPr/>
        </p:nvSpPr>
        <p:spPr bwMode="auto">
          <a:xfrm>
            <a:off x="122536" y="126007"/>
            <a:ext cx="1008174" cy="1202049"/>
          </a:xfrm>
          <a:prstGeom prst="rect">
            <a:avLst/>
          </a:prstGeom>
          <a:solidFill>
            <a:srgbClr val="FA9600"/>
          </a:solidFill>
          <a:ln w="38100">
            <a:noFill/>
            <a:miter lim="800000"/>
            <a:headEnd/>
            <a:tailEnd/>
          </a:ln>
          <a:scene3d>
            <a:camera prst="orthographicFront"/>
            <a:lightRig rig="threePt" dir="t"/>
          </a:scene3d>
          <a:sp3d>
            <a:bevelT/>
          </a:sp3d>
        </p:spPr>
        <p:txBody>
          <a:bodyPr vert="horz" wrap="square" lIns="91440" tIns="45720" rIns="91440" bIns="45720" numCol="1" anchor="ctr" anchorCtr="0" compatLnSpc="1">
            <a:prstTxWarp prst="textNoShape">
              <a:avLst/>
            </a:prstTxWarp>
            <a:normAutofit fontScale="77500" lnSpcReduction="20000"/>
          </a:bodyPr>
          <a:lst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a:lstStyle>
          <a:p>
            <a:pPr marL="0" indent="0" algn="ctr">
              <a:lnSpc>
                <a:spcPct val="120000"/>
              </a:lnSpc>
              <a:buFontTx/>
              <a:buNone/>
            </a:pPr>
            <a:r>
              <a:rPr lang="en-US" sz="8800" kern="0" dirty="0">
                <a:solidFill>
                  <a:schemeClr val="bg1"/>
                </a:solidFill>
                <a:latin typeface="Calibri" panose="020F0502020204030204" pitchFamily="34" charset="0"/>
                <a:cs typeface="Calibri" panose="020F0502020204030204" pitchFamily="34" charset="0"/>
              </a:rPr>
              <a:t>5</a:t>
            </a:r>
          </a:p>
        </p:txBody>
      </p:sp>
      <p:pic>
        <p:nvPicPr>
          <p:cNvPr id="4" name="Picture 3">
            <a:extLst>
              <a:ext uri="{FF2B5EF4-FFF2-40B4-BE49-F238E27FC236}">
                <a16:creationId xmlns:a16="http://schemas.microsoft.com/office/drawing/2014/main" id="{E72F3E2A-100C-6E8E-7DA2-360904F5F8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09" y="1851101"/>
            <a:ext cx="3980985" cy="3980985"/>
          </a:xfrm>
          <a:prstGeom prst="rect">
            <a:avLst/>
          </a:prstGeom>
        </p:spPr>
      </p:pic>
    </p:spTree>
    <p:extLst>
      <p:ext uri="{BB962C8B-B14F-4D97-AF65-F5344CB8AC3E}">
        <p14:creationId xmlns:p14="http://schemas.microsoft.com/office/powerpoint/2010/main" val="2681501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F7DC3-11E2-12B0-BBDF-C5556EA389B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9B6334DB-C31F-9DDC-FB29-1AD01B3A4D6F}"/>
              </a:ext>
            </a:extLst>
          </p:cNvPr>
          <p:cNvSpPr>
            <a:spLocks noGrp="1"/>
          </p:cNvSpPr>
          <p:nvPr>
            <p:ph type="title"/>
          </p:nvPr>
        </p:nvSpPr>
        <p:spPr>
          <a:xfrm>
            <a:off x="0" y="0"/>
            <a:ext cx="12192000" cy="1214438"/>
          </a:xfrm>
        </p:spPr>
        <p:txBody>
          <a:bodyPr/>
          <a:lstStyle/>
          <a:p>
            <a:r>
              <a:rPr lang="en-GB" sz="3200" dirty="0"/>
              <a:t>Learning Together: patient leaflet</a:t>
            </a:r>
            <a:endParaRPr lang="en-US" sz="3200" dirty="0"/>
          </a:p>
        </p:txBody>
      </p:sp>
      <p:pic>
        <p:nvPicPr>
          <p:cNvPr id="4" name="Picture 3">
            <a:extLst>
              <a:ext uri="{FF2B5EF4-FFF2-40B4-BE49-F238E27FC236}">
                <a16:creationId xmlns:a16="http://schemas.microsoft.com/office/drawing/2014/main" id="{832E2689-803F-E8B7-BCEB-B31C498C21DC}"/>
              </a:ext>
            </a:extLst>
          </p:cNvPr>
          <p:cNvPicPr>
            <a:picLocks noChangeAspect="1"/>
          </p:cNvPicPr>
          <p:nvPr/>
        </p:nvPicPr>
        <p:blipFill>
          <a:blip r:embed="rId3"/>
          <a:stretch>
            <a:fillRect/>
          </a:stretch>
        </p:blipFill>
        <p:spPr>
          <a:xfrm>
            <a:off x="135468" y="1385981"/>
            <a:ext cx="3380561" cy="4777753"/>
          </a:xfrm>
          <a:prstGeom prst="rect">
            <a:avLst/>
          </a:prstGeom>
        </p:spPr>
      </p:pic>
      <p:pic>
        <p:nvPicPr>
          <p:cNvPr id="12" name="Picture 11" descr="A screen shot of a sign&#10;&#10;AI-generated content may be incorrect.">
            <a:extLst>
              <a:ext uri="{FF2B5EF4-FFF2-40B4-BE49-F238E27FC236}">
                <a16:creationId xmlns:a16="http://schemas.microsoft.com/office/drawing/2014/main" id="{9757D53C-D8DA-64B3-342F-A21E203A54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8375" y="1385981"/>
            <a:ext cx="3320187" cy="4656667"/>
          </a:xfrm>
          <a:prstGeom prst="rect">
            <a:avLst/>
          </a:prstGeom>
        </p:spPr>
      </p:pic>
      <p:pic>
        <p:nvPicPr>
          <p:cNvPr id="14" name="Picture 13" descr="A screenshot of a poster&#10;&#10;AI-generated content may be incorrect.">
            <a:extLst>
              <a:ext uri="{FF2B5EF4-FFF2-40B4-BE49-F238E27FC236}">
                <a16:creationId xmlns:a16="http://schemas.microsoft.com/office/drawing/2014/main" id="{17C18BC0-FCAF-FA84-48BA-874EB62246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8562" y="1385981"/>
            <a:ext cx="3405235" cy="4777753"/>
          </a:xfrm>
          <a:prstGeom prst="rect">
            <a:avLst/>
          </a:prstGeom>
        </p:spPr>
      </p:pic>
      <p:pic>
        <p:nvPicPr>
          <p:cNvPr id="16" name="Picture 15" descr="A qr code with a few black squares&#10;&#10;AI-generated content may be incorrect.">
            <a:extLst>
              <a:ext uri="{FF2B5EF4-FFF2-40B4-BE49-F238E27FC236}">
                <a16:creationId xmlns:a16="http://schemas.microsoft.com/office/drawing/2014/main" id="{8D87E1E8-D0F6-871F-7ABE-FB3855B4A5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49465" y="4656667"/>
            <a:ext cx="1507067" cy="1507067"/>
          </a:xfrm>
          <a:prstGeom prst="rect">
            <a:avLst/>
          </a:prstGeom>
        </p:spPr>
      </p:pic>
    </p:spTree>
    <p:extLst>
      <p:ext uri="{BB962C8B-B14F-4D97-AF65-F5344CB8AC3E}">
        <p14:creationId xmlns:p14="http://schemas.microsoft.com/office/powerpoint/2010/main" val="2204110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946FC-9F38-4282-0930-D3B540B8B33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5F01614-8783-1410-72CB-C2B89B18EEEA}"/>
              </a:ext>
            </a:extLst>
          </p:cNvPr>
          <p:cNvSpPr>
            <a:spLocks noGrp="1"/>
          </p:cNvSpPr>
          <p:nvPr>
            <p:ph type="title"/>
          </p:nvPr>
        </p:nvSpPr>
        <p:spPr>
          <a:xfrm>
            <a:off x="0" y="0"/>
            <a:ext cx="12192000" cy="1143001"/>
          </a:xfrm>
        </p:spPr>
        <p:txBody>
          <a:bodyPr/>
          <a:lstStyle/>
          <a:p>
            <a:br>
              <a:rPr lang="en-GB" sz="4000" dirty="0"/>
            </a:br>
            <a:r>
              <a:rPr lang="en-GB" sz="4000" dirty="0"/>
              <a:t>NHSE </a:t>
            </a:r>
            <a:r>
              <a:rPr lang="en-GB" b="1" dirty="0"/>
              <a:t>Guidance for general practice on improving identification of people with a learning disability</a:t>
            </a:r>
            <a:br>
              <a:rPr lang="en-GB" b="1" dirty="0"/>
            </a:br>
            <a:endParaRPr lang="en-US" sz="4000" dirty="0"/>
          </a:p>
        </p:txBody>
      </p:sp>
      <p:pic>
        <p:nvPicPr>
          <p:cNvPr id="5" name="Picture 4" descr="A white background with black text&#10;&#10;AI-generated content may be incorrect.">
            <a:extLst>
              <a:ext uri="{FF2B5EF4-FFF2-40B4-BE49-F238E27FC236}">
                <a16:creationId xmlns:a16="http://schemas.microsoft.com/office/drawing/2014/main" id="{5B5B7A21-7B14-F9D0-9865-4DFE02CC7C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0530" y="1140116"/>
            <a:ext cx="7557053" cy="1595156"/>
          </a:xfrm>
          <a:prstGeom prst="rect">
            <a:avLst/>
          </a:prstGeom>
        </p:spPr>
      </p:pic>
      <p:pic>
        <p:nvPicPr>
          <p:cNvPr id="7" name="Picture 6" descr="A qr code with black squares&#10;&#10;AI-generated content may be incorrect.">
            <a:extLst>
              <a:ext uri="{FF2B5EF4-FFF2-40B4-BE49-F238E27FC236}">
                <a16:creationId xmlns:a16="http://schemas.microsoft.com/office/drawing/2014/main" id="{41906473-815D-13EC-805D-218BF8DBA8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0376452" y="4890052"/>
            <a:ext cx="1630017" cy="1630017"/>
          </a:xfrm>
          <a:prstGeom prst="rect">
            <a:avLst/>
          </a:prstGeom>
        </p:spPr>
      </p:pic>
      <p:pic>
        <p:nvPicPr>
          <p:cNvPr id="12" name="Picture 11" descr="A white background with black text&#10;&#10;AI-generated content may be incorrect.">
            <a:extLst>
              <a:ext uri="{FF2B5EF4-FFF2-40B4-BE49-F238E27FC236}">
                <a16:creationId xmlns:a16="http://schemas.microsoft.com/office/drawing/2014/main" id="{2343C6A1-77A9-E762-4F1C-5A99578CFB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90530" y="4327543"/>
            <a:ext cx="7772400" cy="2530300"/>
          </a:xfrm>
          <a:prstGeom prst="rect">
            <a:avLst/>
          </a:prstGeom>
        </p:spPr>
      </p:pic>
      <p:pic>
        <p:nvPicPr>
          <p:cNvPr id="14" name="Picture 13" descr="A close-up of a white background&#10;&#10;AI-generated content may be incorrect.">
            <a:extLst>
              <a:ext uri="{FF2B5EF4-FFF2-40B4-BE49-F238E27FC236}">
                <a16:creationId xmlns:a16="http://schemas.microsoft.com/office/drawing/2014/main" id="{24117F9A-F241-1FBA-A407-DC70C9A2AE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90530" y="2619909"/>
            <a:ext cx="7772400" cy="1708898"/>
          </a:xfrm>
          <a:prstGeom prst="rect">
            <a:avLst/>
          </a:prstGeom>
        </p:spPr>
      </p:pic>
    </p:spTree>
    <p:extLst>
      <p:ext uri="{BB962C8B-B14F-4D97-AF65-F5344CB8AC3E}">
        <p14:creationId xmlns:p14="http://schemas.microsoft.com/office/powerpoint/2010/main" val="2828441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4EDB7-3AD0-BB03-1796-28940E36642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CCB1A8CF-B603-797E-7927-09CD4BB62CCA}"/>
              </a:ext>
            </a:extLst>
          </p:cNvPr>
          <p:cNvSpPr>
            <a:spLocks noGrp="1"/>
          </p:cNvSpPr>
          <p:nvPr>
            <p:ph type="title"/>
          </p:nvPr>
        </p:nvSpPr>
        <p:spPr>
          <a:xfrm>
            <a:off x="0" y="0"/>
            <a:ext cx="12192000" cy="1143001"/>
          </a:xfrm>
        </p:spPr>
        <p:txBody>
          <a:bodyPr/>
          <a:lstStyle/>
          <a:p>
            <a:r>
              <a:rPr lang="en-GB" sz="4000" dirty="0"/>
              <a:t>Reasonable adjustments</a:t>
            </a:r>
            <a:endParaRPr lang="en-US" sz="4000" dirty="0"/>
          </a:p>
        </p:txBody>
      </p:sp>
      <p:sp>
        <p:nvSpPr>
          <p:cNvPr id="6" name="TextBox 5">
            <a:extLst>
              <a:ext uri="{FF2B5EF4-FFF2-40B4-BE49-F238E27FC236}">
                <a16:creationId xmlns:a16="http://schemas.microsoft.com/office/drawing/2014/main" id="{907ACDC8-F4FC-3000-E5D1-3799A90C3D45}"/>
              </a:ext>
            </a:extLst>
          </p:cNvPr>
          <p:cNvSpPr txBox="1"/>
          <p:nvPr/>
        </p:nvSpPr>
        <p:spPr>
          <a:xfrm>
            <a:off x="659399" y="5911443"/>
            <a:ext cx="4900843" cy="646331"/>
          </a:xfrm>
          <a:prstGeom prst="rect">
            <a:avLst/>
          </a:prstGeom>
          <a:noFill/>
        </p:spPr>
        <p:txBody>
          <a:bodyPr wrap="square" rtlCol="0">
            <a:spAutoFit/>
          </a:bodyPr>
          <a:lstStyle/>
          <a:p>
            <a:endParaRPr lang="en-US" dirty="0"/>
          </a:p>
          <a:p>
            <a:endParaRPr lang="en-US" dirty="0"/>
          </a:p>
        </p:txBody>
      </p:sp>
      <p:pic>
        <p:nvPicPr>
          <p:cNvPr id="5" name="Picture 4" descr="A person sitting in front of a window&#10;&#10;AI-generated content may be incorrect.">
            <a:extLst>
              <a:ext uri="{FF2B5EF4-FFF2-40B4-BE49-F238E27FC236}">
                <a16:creationId xmlns:a16="http://schemas.microsoft.com/office/drawing/2014/main" id="{E76722D9-DDE9-2835-BD9A-8976FC39DE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1288" y="1346200"/>
            <a:ext cx="8629423" cy="4565243"/>
          </a:xfrm>
          <a:prstGeom prst="rect">
            <a:avLst/>
          </a:prstGeom>
        </p:spPr>
      </p:pic>
      <p:pic>
        <p:nvPicPr>
          <p:cNvPr id="2" name="Picture 1" descr="A qr code with a few squares&#10;&#10;AI-generated content may be incorrect.">
            <a:extLst>
              <a:ext uri="{FF2B5EF4-FFF2-40B4-BE49-F238E27FC236}">
                <a16:creationId xmlns:a16="http://schemas.microsoft.com/office/drawing/2014/main" id="{C7CF5AE1-529D-0D3B-8A1C-503CA1ED42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5889" y="4891507"/>
            <a:ext cx="1732722" cy="1732722"/>
          </a:xfrm>
          <a:prstGeom prst="rect">
            <a:avLst/>
          </a:prstGeom>
        </p:spPr>
      </p:pic>
    </p:spTree>
    <p:extLst>
      <p:ext uri="{BB962C8B-B14F-4D97-AF65-F5344CB8AC3E}">
        <p14:creationId xmlns:p14="http://schemas.microsoft.com/office/powerpoint/2010/main" val="2439170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9A18D-0CAE-A1EC-59D7-5DA1CDB51C16}"/>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7391694-5184-5F2F-9217-06743B3A65BD}"/>
              </a:ext>
            </a:extLst>
          </p:cNvPr>
          <p:cNvSpPr>
            <a:spLocks noGrp="1"/>
          </p:cNvSpPr>
          <p:nvPr>
            <p:ph type="title"/>
          </p:nvPr>
        </p:nvSpPr>
        <p:spPr>
          <a:xfrm>
            <a:off x="0" y="91"/>
            <a:ext cx="12192000" cy="1143001"/>
          </a:xfrm>
        </p:spPr>
        <p:txBody>
          <a:bodyPr/>
          <a:lstStyle/>
          <a:p>
            <a:r>
              <a:rPr lang="en-GB" sz="4000" dirty="0"/>
              <a:t>Acute care toolkits</a:t>
            </a:r>
            <a:endParaRPr lang="en-US" sz="4000" dirty="0"/>
          </a:p>
        </p:txBody>
      </p:sp>
      <p:pic>
        <p:nvPicPr>
          <p:cNvPr id="3" name="Picture 2" descr="A purple and white cover with a white light&#10;&#10;AI-generated content may be incorrect.">
            <a:extLst>
              <a:ext uri="{FF2B5EF4-FFF2-40B4-BE49-F238E27FC236}">
                <a16:creationId xmlns:a16="http://schemas.microsoft.com/office/drawing/2014/main" id="{E96FE182-476A-FED6-528B-8666EDFD7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771" y="1143092"/>
            <a:ext cx="3894162" cy="5672689"/>
          </a:xfrm>
          <a:prstGeom prst="rect">
            <a:avLst/>
          </a:prstGeom>
        </p:spPr>
      </p:pic>
      <p:pic>
        <p:nvPicPr>
          <p:cNvPr id="4" name="Picture 3" descr="A qr code with a white background&#10;&#10;AI-generated content may be incorrect.">
            <a:extLst>
              <a:ext uri="{FF2B5EF4-FFF2-40B4-BE49-F238E27FC236}">
                <a16:creationId xmlns:a16="http://schemas.microsoft.com/office/drawing/2014/main" id="{96E269DC-3CE3-6409-4610-D6BEC33389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4933" y="5174262"/>
            <a:ext cx="1595651" cy="1595651"/>
          </a:xfrm>
          <a:prstGeom prst="rect">
            <a:avLst/>
          </a:prstGeom>
        </p:spPr>
      </p:pic>
      <p:pic>
        <p:nvPicPr>
          <p:cNvPr id="2" name="Picture 1" descr="A purple and white cover&#10;&#10;AI-generated content may be incorrect.">
            <a:extLst>
              <a:ext uri="{FF2B5EF4-FFF2-40B4-BE49-F238E27FC236}">
                <a16:creationId xmlns:a16="http://schemas.microsoft.com/office/drawing/2014/main" id="{4066F1B9-9BC5-CB99-1BE9-04AA8B577B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143092"/>
            <a:ext cx="5930582" cy="3589307"/>
          </a:xfrm>
          <a:prstGeom prst="rect">
            <a:avLst/>
          </a:prstGeom>
        </p:spPr>
      </p:pic>
      <p:pic>
        <p:nvPicPr>
          <p:cNvPr id="5" name="Picture 4" descr="A qr code with a few black squares&#10;&#10;AI-generated content may be incorrect.">
            <a:extLst>
              <a:ext uri="{FF2B5EF4-FFF2-40B4-BE49-F238E27FC236}">
                <a16:creationId xmlns:a16="http://schemas.microsoft.com/office/drawing/2014/main" id="{3285E655-9115-2836-12D3-EACBEECBC7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9051" y="5174262"/>
            <a:ext cx="1570362" cy="1570362"/>
          </a:xfrm>
          <a:prstGeom prst="rect">
            <a:avLst/>
          </a:prstGeom>
        </p:spPr>
      </p:pic>
    </p:spTree>
    <p:extLst>
      <p:ext uri="{BB962C8B-B14F-4D97-AF65-F5344CB8AC3E}">
        <p14:creationId xmlns:p14="http://schemas.microsoft.com/office/powerpoint/2010/main" val="130573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a:extLst>
            <a:ext uri="{FF2B5EF4-FFF2-40B4-BE49-F238E27FC236}">
              <a16:creationId xmlns:a16="http://schemas.microsoft.com/office/drawing/2014/main" id="{7DA81485-C09A-C1DA-3CC0-0800B7FB5443}"/>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9B7F050-A40F-FEA0-9BAF-C956333ED3FE}"/>
              </a:ext>
            </a:extLst>
          </p:cNvPr>
          <p:cNvSpPr txBox="1">
            <a:spLocks/>
          </p:cNvSpPr>
          <p:nvPr/>
        </p:nvSpPr>
        <p:spPr bwMode="auto">
          <a:xfrm>
            <a:off x="4176144" y="1452372"/>
            <a:ext cx="7891328" cy="5278880"/>
          </a:xfrm>
          <a:prstGeom prst="rect">
            <a:avLst/>
          </a:prstGeom>
          <a:solidFill>
            <a:schemeClr val="bg1"/>
          </a:solidFill>
          <a:ln w="38100">
            <a:noFill/>
            <a:miter lim="800000"/>
            <a:headEnd/>
            <a:tailEnd/>
          </a:ln>
          <a:effectLst>
            <a:outerShdw blurRad="107950" dist="12700" dir="5400000" algn="ctr">
              <a:srgbClr val="000000"/>
            </a:outerShdw>
          </a:effectLst>
          <a:scene3d>
            <a:camera prst="orthographicFront"/>
            <a:lightRig rig="threePt" dir="t"/>
          </a:scene3d>
          <a:sp3d>
            <a:bevelT/>
          </a:sp3d>
        </p:spPr>
        <p:txBody>
          <a:bodyPr vert="horz" wrap="square" lIns="91440" tIns="45720" rIns="91440" bIns="45720" numCol="1" anchor="t" anchorCtr="0" compatLnSpc="1">
            <a:prstTxWarp prst="textNoShape">
              <a:avLst/>
            </a:prstTxWarp>
            <a:normAutofit/>
          </a:bodyPr>
          <a:lst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a:lstStyle>
          <a:p>
            <a:pPr marL="0" indent="0">
              <a:buNone/>
            </a:pPr>
            <a:endParaRPr lang="en-GB" sz="2000" b="1" dirty="0">
              <a:solidFill>
                <a:srgbClr val="002364"/>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000" b="1" dirty="0">
                <a:latin typeface="Calibri" panose="020F0502020204030204" pitchFamily="34" charset="0"/>
                <a:cs typeface="Calibri" panose="020F0502020204030204" pitchFamily="34" charset="0"/>
              </a:rPr>
              <a:t>Identify, code and share </a:t>
            </a:r>
            <a:r>
              <a:rPr lang="en-GB" sz="2000" dirty="0">
                <a:latin typeface="Calibri" panose="020F0502020204030204" pitchFamily="34" charset="0"/>
                <a:cs typeface="Calibri" panose="020F0502020204030204" pitchFamily="34" charset="0"/>
              </a:rPr>
              <a:t>that people have a learning disability</a:t>
            </a:r>
          </a:p>
          <a:p>
            <a:pPr marL="342900" indent="-342900">
              <a:buFont typeface="Arial" panose="020B0604020202020204" pitchFamily="34" charset="0"/>
              <a:buChar char="•"/>
            </a:pPr>
            <a:r>
              <a:rPr lang="en-GB" sz="2000" dirty="0">
                <a:latin typeface="Calibri" panose="020F0502020204030204" pitchFamily="34" charset="0"/>
                <a:cs typeface="Calibri" panose="020F0502020204030204" pitchFamily="34" charset="0"/>
              </a:rPr>
              <a:t>Raise awareness of importance and impact of </a:t>
            </a:r>
            <a:r>
              <a:rPr lang="en-GB" sz="2000" b="1" dirty="0">
                <a:latin typeface="Calibri" panose="020F0502020204030204" pitchFamily="34" charset="0"/>
                <a:cs typeface="Calibri" panose="020F0502020204030204" pitchFamily="34" charset="0"/>
              </a:rPr>
              <a:t>reasonable adjustments</a:t>
            </a:r>
          </a:p>
          <a:p>
            <a:pPr marL="342900" indent="-342900">
              <a:buFont typeface="Arial" panose="020B0604020202020204" pitchFamily="34" charset="0"/>
              <a:buChar char="•"/>
            </a:pPr>
            <a:r>
              <a:rPr lang="en-GB" sz="2000" dirty="0">
                <a:latin typeface="Calibri" panose="020F0502020204030204" pitchFamily="34" charset="0"/>
                <a:cs typeface="Calibri" panose="020F0502020204030204" pitchFamily="34" charset="0"/>
              </a:rPr>
              <a:t>Need to upskill and improve clinician’s </a:t>
            </a:r>
            <a:r>
              <a:rPr lang="en-GB" sz="2000" b="1" dirty="0">
                <a:latin typeface="Calibri" panose="020F0502020204030204" pitchFamily="34" charset="0"/>
                <a:cs typeface="Calibri" panose="020F0502020204030204" pitchFamily="34" charset="0"/>
              </a:rPr>
              <a:t>confidence to assess mental capacity</a:t>
            </a:r>
          </a:p>
          <a:p>
            <a:pPr marL="342900" indent="-342900">
              <a:buFont typeface="Arial" panose="020B0604020202020204" pitchFamily="34" charset="0"/>
              <a:buChar char="•"/>
            </a:pPr>
            <a:r>
              <a:rPr lang="en-GB" sz="2000" b="1" dirty="0">
                <a:latin typeface="Calibri" panose="020F0502020204030204" pitchFamily="34" charset="0"/>
                <a:cs typeface="Calibri" panose="020F0502020204030204" pitchFamily="34" charset="0"/>
              </a:rPr>
              <a:t>People with a learning disability and their carers should be at the centre of </a:t>
            </a:r>
            <a:r>
              <a:rPr lang="en-GB" sz="2000" dirty="0">
                <a:latin typeface="Calibri" panose="020F0502020204030204" pitchFamily="34" charset="0"/>
                <a:cs typeface="Calibri" panose="020F0502020204030204" pitchFamily="34" charset="0"/>
              </a:rPr>
              <a:t>decision-making about hospital care</a:t>
            </a:r>
          </a:p>
          <a:p>
            <a:pPr marL="342900" indent="-342900">
              <a:buFont typeface="Arial" panose="020B0604020202020204" pitchFamily="34" charset="0"/>
              <a:buChar char="•"/>
            </a:pPr>
            <a:r>
              <a:rPr lang="en-GB" sz="2000" dirty="0">
                <a:latin typeface="Calibri" panose="020F0502020204030204" pitchFamily="34" charset="0"/>
                <a:cs typeface="Calibri" panose="020F0502020204030204" pitchFamily="34" charset="0"/>
              </a:rPr>
              <a:t>involvement of </a:t>
            </a:r>
            <a:r>
              <a:rPr lang="en-GB" sz="2000" b="1" dirty="0">
                <a:latin typeface="Calibri" panose="020F0502020204030204" pitchFamily="34" charset="0"/>
                <a:cs typeface="Calibri" panose="020F0502020204030204" pitchFamily="34" charset="0"/>
              </a:rPr>
              <a:t>acute hospital learning disability teams </a:t>
            </a:r>
            <a:r>
              <a:rPr lang="en-GB" sz="2000" dirty="0">
                <a:latin typeface="Calibri" panose="020F0502020204030204" pitchFamily="34" charset="0"/>
                <a:cs typeface="Calibri" panose="020F0502020204030204" pitchFamily="34" charset="0"/>
              </a:rPr>
              <a:t>to support patients and clinical teams improved the quality of care provided</a:t>
            </a:r>
          </a:p>
          <a:p>
            <a:pPr marL="342900" indent="-342900">
              <a:buFont typeface="Arial" panose="020B0604020202020204" pitchFamily="34" charset="0"/>
              <a:buChar char="•"/>
            </a:pPr>
            <a:r>
              <a:rPr lang="en-GB" sz="2000" b="1" dirty="0">
                <a:latin typeface="Calibri" panose="020F0502020204030204" pitchFamily="34" charset="0"/>
                <a:cs typeface="Calibri" panose="020F0502020204030204" pitchFamily="34" charset="0"/>
              </a:rPr>
              <a:t>Understanding and meeting the care needs of people with learning disabilities is everyone’s responsibility, not just that of specialist services</a:t>
            </a:r>
          </a:p>
          <a:p>
            <a:pPr>
              <a:lnSpc>
                <a:spcPct val="107000"/>
              </a:lnSpc>
              <a:spcAft>
                <a:spcPts val="800"/>
              </a:spcAft>
            </a:pPr>
            <a:endParaRPr lang="en-GB" sz="20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id="{DD2D7096-BEDD-4216-7A0D-D69CF800D2AB}"/>
              </a:ext>
            </a:extLst>
          </p:cNvPr>
          <p:cNvSpPr>
            <a:spLocks noGrp="1"/>
          </p:cNvSpPr>
          <p:nvPr>
            <p:ph idx="1"/>
          </p:nvPr>
        </p:nvSpPr>
        <p:spPr>
          <a:xfrm>
            <a:off x="89209" y="126748"/>
            <a:ext cx="11972162" cy="1202048"/>
          </a:xfrm>
          <a:solidFill>
            <a:srgbClr val="FA9600"/>
          </a:solidFill>
          <a:ln w="38100">
            <a:noFill/>
          </a:ln>
          <a:scene3d>
            <a:camera prst="orthographicFront"/>
            <a:lightRig rig="threePt" dir="t"/>
          </a:scene3d>
          <a:sp3d>
            <a:bevelT/>
          </a:sp3d>
        </p:spPr>
        <p:txBody>
          <a:bodyPr anchor="ctr">
            <a:noAutofit/>
          </a:bodyPr>
          <a:lstStyle/>
          <a:p>
            <a:pPr marL="0" indent="0" algn="ctr">
              <a:buNone/>
            </a:pPr>
            <a:r>
              <a:rPr lang="en-GB" sz="3600" dirty="0">
                <a:solidFill>
                  <a:schemeClr val="bg1"/>
                </a:solidFill>
              </a:rPr>
              <a:t>‘Learning Together’: a summary</a:t>
            </a:r>
            <a:endParaRPr lang="en-GB" sz="3600" b="1" cap="all" dirty="0">
              <a:solidFill>
                <a:schemeClr val="bg1"/>
              </a:solidFill>
              <a:latin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2195D631-4E44-0ACA-2713-768C185B73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09" y="1851101"/>
            <a:ext cx="3980985" cy="3980985"/>
          </a:xfrm>
          <a:prstGeom prst="rect">
            <a:avLst/>
          </a:prstGeom>
        </p:spPr>
      </p:pic>
    </p:spTree>
    <p:extLst>
      <p:ext uri="{BB962C8B-B14F-4D97-AF65-F5344CB8AC3E}">
        <p14:creationId xmlns:p14="http://schemas.microsoft.com/office/powerpoint/2010/main" val="1110242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860C3-5302-FFA9-E9C3-06F604C82CB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DB11CBB-DB8B-3DD5-79E4-721989401229}"/>
              </a:ext>
            </a:extLst>
          </p:cNvPr>
          <p:cNvSpPr>
            <a:spLocks noGrp="1"/>
          </p:cNvSpPr>
          <p:nvPr>
            <p:ph type="title"/>
          </p:nvPr>
        </p:nvSpPr>
        <p:spPr>
          <a:xfrm>
            <a:off x="0" y="32593"/>
            <a:ext cx="12192000" cy="1143001"/>
          </a:xfrm>
        </p:spPr>
        <p:txBody>
          <a:bodyPr/>
          <a:lstStyle/>
          <a:p>
            <a:r>
              <a:rPr lang="en-GB" altLang="en-US" sz="4000" dirty="0">
                <a:cs typeface="Calibri" panose="020F0502020204030204" pitchFamily="34" charset="0"/>
              </a:rPr>
              <a:t>Lots of resources…</a:t>
            </a:r>
            <a:endParaRPr lang="en-US" sz="4000" dirty="0"/>
          </a:p>
        </p:txBody>
      </p:sp>
      <p:sp>
        <p:nvSpPr>
          <p:cNvPr id="10" name="TextBox 9">
            <a:extLst>
              <a:ext uri="{FF2B5EF4-FFF2-40B4-BE49-F238E27FC236}">
                <a16:creationId xmlns:a16="http://schemas.microsoft.com/office/drawing/2014/main" id="{72415D4F-37D2-A340-FAA5-EF9B68C48F3C}"/>
              </a:ext>
            </a:extLst>
          </p:cNvPr>
          <p:cNvSpPr txBox="1"/>
          <p:nvPr/>
        </p:nvSpPr>
        <p:spPr>
          <a:xfrm>
            <a:off x="1545643" y="6066500"/>
            <a:ext cx="6100762" cy="369332"/>
          </a:xfrm>
          <a:prstGeom prst="rect">
            <a:avLst/>
          </a:prstGeom>
          <a:noFill/>
        </p:spPr>
        <p:txBody>
          <a:bodyPr wrap="square">
            <a:spAutoFit/>
          </a:bodyPr>
          <a:lstStyle/>
          <a:p>
            <a:pPr marL="0" indent="0" algn="ctr">
              <a:buNone/>
            </a:pPr>
            <a:r>
              <a:rPr lang="en-GB" b="1" kern="0" dirty="0">
                <a:solidFill>
                  <a:srgbClr val="002060"/>
                </a:solidFill>
              </a:rPr>
              <a:t>https://</a:t>
            </a:r>
            <a:r>
              <a:rPr lang="en-GB" b="1" kern="0" dirty="0" err="1">
                <a:solidFill>
                  <a:srgbClr val="002060"/>
                </a:solidFill>
              </a:rPr>
              <a:t>www.ncepod.org.uk</a:t>
            </a:r>
            <a:r>
              <a:rPr lang="en-GB" b="1" kern="0" dirty="0">
                <a:solidFill>
                  <a:srgbClr val="002060"/>
                </a:solidFill>
              </a:rPr>
              <a:t>/</a:t>
            </a:r>
            <a:endParaRPr lang="en-US" sz="800" b="1" kern="0" dirty="0">
              <a:solidFill>
                <a:srgbClr val="002060"/>
              </a:solidFill>
            </a:endParaRPr>
          </a:p>
        </p:txBody>
      </p:sp>
      <p:pic>
        <p:nvPicPr>
          <p:cNvPr id="13" name="Picture 12" descr="A close-up of a puzzle&#10;&#10;AI-generated content may be incorrect.">
            <a:extLst>
              <a:ext uri="{FF2B5EF4-FFF2-40B4-BE49-F238E27FC236}">
                <a16:creationId xmlns:a16="http://schemas.microsoft.com/office/drawing/2014/main" id="{FD8C78B6-5EF0-9D01-D5A3-351C269294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0299" y="1355438"/>
            <a:ext cx="3836356" cy="5469969"/>
          </a:xfrm>
          <a:prstGeom prst="rect">
            <a:avLst/>
          </a:prstGeom>
        </p:spPr>
      </p:pic>
      <p:pic>
        <p:nvPicPr>
          <p:cNvPr id="2" name="Picture 1" descr="A qr code with a few squares&#10;&#10;AI-generated content may be incorrect.">
            <a:extLst>
              <a:ext uri="{FF2B5EF4-FFF2-40B4-BE49-F238E27FC236}">
                <a16:creationId xmlns:a16="http://schemas.microsoft.com/office/drawing/2014/main" id="{C524A4B4-93AB-7020-4E89-8C0706D87A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282" y="4862513"/>
            <a:ext cx="1732722" cy="1732722"/>
          </a:xfrm>
          <a:prstGeom prst="rect">
            <a:avLst/>
          </a:prstGeom>
        </p:spPr>
      </p:pic>
      <p:sp>
        <p:nvSpPr>
          <p:cNvPr id="3" name="TextBox 2">
            <a:extLst>
              <a:ext uri="{FF2B5EF4-FFF2-40B4-BE49-F238E27FC236}">
                <a16:creationId xmlns:a16="http://schemas.microsoft.com/office/drawing/2014/main" id="{E61F10AA-93DF-B14C-2924-0AAE9DEBEC31}"/>
              </a:ext>
            </a:extLst>
          </p:cNvPr>
          <p:cNvSpPr txBox="1"/>
          <p:nvPr/>
        </p:nvSpPr>
        <p:spPr>
          <a:xfrm>
            <a:off x="679282" y="1944925"/>
            <a:ext cx="3017173" cy="2954655"/>
          </a:xfrm>
          <a:prstGeom prst="rect">
            <a:avLst/>
          </a:prstGeom>
          <a:noFill/>
        </p:spPr>
        <p:txBody>
          <a:bodyPr wrap="none" rtlCol="0">
            <a:spAutoFit/>
          </a:bodyPr>
          <a:lstStyle/>
          <a:p>
            <a:pPr marL="285750" indent="-285750">
              <a:buFont typeface="Arial" panose="020B0604020202020204" pitchFamily="34" charset="0"/>
              <a:buChar char="•"/>
            </a:pPr>
            <a:r>
              <a:rPr lang="en-US" sz="2400" dirty="0">
                <a:latin typeface="+mj-lt"/>
              </a:rPr>
              <a:t>Highlight report</a:t>
            </a:r>
          </a:p>
          <a:p>
            <a:pPr marL="285750" indent="-285750">
              <a:buFont typeface="Arial" panose="020B0604020202020204" pitchFamily="34" charset="0"/>
              <a:buChar char="•"/>
            </a:pPr>
            <a:r>
              <a:rPr lang="en-US" sz="2400" dirty="0">
                <a:latin typeface="+mj-lt"/>
              </a:rPr>
              <a:t>Extended report</a:t>
            </a:r>
          </a:p>
          <a:p>
            <a:pPr marL="285750" indent="-285750">
              <a:buFont typeface="Arial" panose="020B0604020202020204" pitchFamily="34" charset="0"/>
              <a:buChar char="•"/>
            </a:pPr>
            <a:r>
              <a:rPr lang="en-US" sz="2400" dirty="0">
                <a:latin typeface="+mj-lt"/>
              </a:rPr>
              <a:t>Easy read summary</a:t>
            </a:r>
          </a:p>
          <a:p>
            <a:pPr marL="285750" indent="-285750">
              <a:buFont typeface="Arial" panose="020B0604020202020204" pitchFamily="34" charset="0"/>
              <a:buChar char="•"/>
            </a:pPr>
            <a:r>
              <a:rPr lang="en-US" sz="2400" dirty="0">
                <a:latin typeface="+mj-lt"/>
              </a:rPr>
              <a:t>Recommendations</a:t>
            </a:r>
          </a:p>
          <a:p>
            <a:pPr marL="285750" indent="-285750">
              <a:buFont typeface="Arial" panose="020B0604020202020204" pitchFamily="34" charset="0"/>
              <a:buChar char="•"/>
            </a:pPr>
            <a:r>
              <a:rPr lang="en-US" sz="2400" dirty="0">
                <a:latin typeface="+mj-lt"/>
              </a:rPr>
              <a:t>Infographics</a:t>
            </a:r>
          </a:p>
          <a:p>
            <a:pPr marL="285750" indent="-285750">
              <a:buFont typeface="Arial" panose="020B0604020202020204" pitchFamily="34" charset="0"/>
              <a:buChar char="•"/>
            </a:pPr>
            <a:r>
              <a:rPr lang="en-US" sz="2400" dirty="0">
                <a:latin typeface="+mj-lt"/>
              </a:rPr>
              <a:t>Patient leaflet</a:t>
            </a:r>
          </a:p>
          <a:p>
            <a:pPr marL="285750" indent="-285750">
              <a:buFont typeface="Arial" panose="020B0604020202020204" pitchFamily="34" charset="0"/>
              <a:buChar char="•"/>
            </a:pPr>
            <a:r>
              <a:rPr lang="en-US" sz="2400" dirty="0">
                <a:latin typeface="+mj-lt"/>
              </a:rPr>
              <a:t>Commissioner guide</a:t>
            </a:r>
          </a:p>
          <a:p>
            <a:pPr marL="285750" indent="-285750">
              <a:buFont typeface="Arial" panose="020B0604020202020204" pitchFamily="34" charset="0"/>
              <a:buChar char="•"/>
            </a:pPr>
            <a:endParaRPr lang="en-US" dirty="0">
              <a:latin typeface="+mj-lt"/>
            </a:endParaRPr>
          </a:p>
        </p:txBody>
      </p:sp>
      <p:sp>
        <p:nvSpPr>
          <p:cNvPr id="4" name="TextBox 3">
            <a:extLst>
              <a:ext uri="{FF2B5EF4-FFF2-40B4-BE49-F238E27FC236}">
                <a16:creationId xmlns:a16="http://schemas.microsoft.com/office/drawing/2014/main" id="{DB7B6DB4-FFB7-F668-0070-99DD080FE68E}"/>
              </a:ext>
            </a:extLst>
          </p:cNvPr>
          <p:cNvSpPr txBox="1"/>
          <p:nvPr/>
        </p:nvSpPr>
        <p:spPr>
          <a:xfrm>
            <a:off x="3990431" y="1950412"/>
            <a:ext cx="2813719" cy="2308324"/>
          </a:xfrm>
          <a:prstGeom prst="rect">
            <a:avLst/>
          </a:prstGeom>
          <a:noFill/>
        </p:spPr>
        <p:txBody>
          <a:bodyPr wrap="none" rtlCol="0">
            <a:spAutoFit/>
          </a:bodyPr>
          <a:lstStyle/>
          <a:p>
            <a:pPr marL="285750" indent="-285750">
              <a:buFont typeface="Arial" panose="020B0604020202020204" pitchFamily="34" charset="0"/>
              <a:buChar char="•"/>
            </a:pPr>
            <a:r>
              <a:rPr lang="en-US" sz="2400" dirty="0">
                <a:latin typeface="+mn-lt"/>
              </a:rPr>
              <a:t>Slide set</a:t>
            </a:r>
          </a:p>
          <a:p>
            <a:pPr marL="285750" indent="-285750">
              <a:buFont typeface="Arial" panose="020B0604020202020204" pitchFamily="34" charset="0"/>
              <a:buChar char="•"/>
            </a:pPr>
            <a:r>
              <a:rPr lang="en-US" sz="2400" dirty="0">
                <a:latin typeface="+mn-lt"/>
              </a:rPr>
              <a:t>Checklist</a:t>
            </a:r>
          </a:p>
          <a:p>
            <a:pPr marL="285750" indent="-285750">
              <a:buFont typeface="Arial" panose="020B0604020202020204" pitchFamily="34" charset="0"/>
              <a:buChar char="•"/>
            </a:pPr>
            <a:r>
              <a:rPr lang="en-US" sz="2400" dirty="0">
                <a:latin typeface="+mn-lt"/>
              </a:rPr>
              <a:t>Audit tools</a:t>
            </a:r>
          </a:p>
          <a:p>
            <a:pPr marL="285750" indent="-285750">
              <a:buFont typeface="Arial" panose="020B0604020202020204" pitchFamily="34" charset="0"/>
              <a:buChar char="•"/>
            </a:pPr>
            <a:r>
              <a:rPr lang="en-US" sz="2400" dirty="0">
                <a:latin typeface="+mn-lt"/>
              </a:rPr>
              <a:t>Driver diagrams</a:t>
            </a:r>
          </a:p>
          <a:p>
            <a:pPr marL="285750" indent="-285750">
              <a:buFont typeface="Arial" panose="020B0604020202020204" pitchFamily="34" charset="0"/>
              <a:buChar char="•"/>
            </a:pPr>
            <a:r>
              <a:rPr lang="en-US" sz="2400" dirty="0">
                <a:latin typeface="+mn-lt"/>
              </a:rPr>
              <a:t>Fishbone diagrams</a:t>
            </a:r>
          </a:p>
          <a:p>
            <a:pPr marL="285750" indent="-285750">
              <a:buFont typeface="Arial" panose="020B0604020202020204" pitchFamily="34" charset="0"/>
              <a:buChar char="•"/>
            </a:pPr>
            <a:r>
              <a:rPr lang="en-US" sz="2400" dirty="0">
                <a:latin typeface="+mn-lt"/>
              </a:rPr>
              <a:t>Resources</a:t>
            </a:r>
          </a:p>
        </p:txBody>
      </p:sp>
    </p:spTree>
    <p:extLst>
      <p:ext uri="{BB962C8B-B14F-4D97-AF65-F5344CB8AC3E}">
        <p14:creationId xmlns:p14="http://schemas.microsoft.com/office/powerpoint/2010/main" val="1148841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PRESENTATION_ID" val="f7069973-aa87-4c00-a839-49fc856dbf25"/>
  <p:tag name="SLIDO_APP_VERSION" val="0.16.0.1124"/>
</p:tagLst>
</file>

<file path=ppt/theme/theme1.xml><?xml version="1.0" encoding="utf-8"?>
<a:theme xmlns:a="http://schemas.openxmlformats.org/drawingml/2006/main" name="Default Design">
  <a:themeElements>
    <a:clrScheme name="Custom 4">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2_Office Theme 1">
      <a:dk1>
        <a:srgbClr val="007B85"/>
      </a:dk1>
      <a:lt1>
        <a:srgbClr val="ACDCD4"/>
      </a:lt1>
      <a:dk2>
        <a:srgbClr val="00535E"/>
      </a:dk2>
      <a:lt2>
        <a:srgbClr val="FFFFFF"/>
      </a:lt2>
      <a:accent1>
        <a:srgbClr val="ACDCD4"/>
      </a:accent1>
      <a:accent2>
        <a:srgbClr val="A9C398"/>
      </a:accent2>
      <a:accent3>
        <a:srgbClr val="D2EBE6"/>
      </a:accent3>
      <a:accent4>
        <a:srgbClr val="006871"/>
      </a:accent4>
      <a:accent5>
        <a:srgbClr val="D2EBE6"/>
      </a:accent5>
      <a:accent6>
        <a:srgbClr val="99B089"/>
      </a:accent6>
      <a:hlink>
        <a:srgbClr val="00AFDB"/>
      </a:hlink>
      <a:folHlink>
        <a:srgbClr val="00539B"/>
      </a:folHlink>
    </a:clrScheme>
    <a:fontScheme name="2_Office Them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2500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25000" smtClean="0">
            <a:ln>
              <a:noFill/>
            </a:ln>
            <a:solidFill>
              <a:schemeClr val="tx1"/>
            </a:solidFill>
            <a:effectLst/>
            <a:latin typeface="Arial" charset="0"/>
            <a:ea typeface="ＭＳ Ｐゴシック" charset="-128"/>
          </a:defRPr>
        </a:defPPr>
      </a:lstStyle>
    </a:lnDef>
  </a:objectDefaults>
  <a:extraClrSchemeLst>
    <a:extraClrScheme>
      <a:clrScheme name="2_Office Theme 1">
        <a:dk1>
          <a:srgbClr val="007B85"/>
        </a:dk1>
        <a:lt1>
          <a:srgbClr val="ACDCD4"/>
        </a:lt1>
        <a:dk2>
          <a:srgbClr val="00535E"/>
        </a:dk2>
        <a:lt2>
          <a:srgbClr val="FFFFFF"/>
        </a:lt2>
        <a:accent1>
          <a:srgbClr val="ACDCD4"/>
        </a:accent1>
        <a:accent2>
          <a:srgbClr val="A9C398"/>
        </a:accent2>
        <a:accent3>
          <a:srgbClr val="D2EBE6"/>
        </a:accent3>
        <a:accent4>
          <a:srgbClr val="006871"/>
        </a:accent4>
        <a:accent5>
          <a:srgbClr val="D2EBE6"/>
        </a:accent5>
        <a:accent6>
          <a:srgbClr val="99B089"/>
        </a:accent6>
        <a:hlink>
          <a:srgbClr val="00AFDB"/>
        </a:hlink>
        <a:folHlink>
          <a:srgbClr val="00539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Office Theme">
  <a:themeElements>
    <a:clrScheme name="2_Office Theme 1">
      <a:dk1>
        <a:srgbClr val="007B85"/>
      </a:dk1>
      <a:lt1>
        <a:srgbClr val="ACDCD4"/>
      </a:lt1>
      <a:dk2>
        <a:srgbClr val="00535E"/>
      </a:dk2>
      <a:lt2>
        <a:srgbClr val="FFFFFF"/>
      </a:lt2>
      <a:accent1>
        <a:srgbClr val="ACDCD4"/>
      </a:accent1>
      <a:accent2>
        <a:srgbClr val="A9C398"/>
      </a:accent2>
      <a:accent3>
        <a:srgbClr val="D2EBE6"/>
      </a:accent3>
      <a:accent4>
        <a:srgbClr val="006871"/>
      </a:accent4>
      <a:accent5>
        <a:srgbClr val="D2EBE6"/>
      </a:accent5>
      <a:accent6>
        <a:srgbClr val="99B089"/>
      </a:accent6>
      <a:hlink>
        <a:srgbClr val="00AFDB"/>
      </a:hlink>
      <a:folHlink>
        <a:srgbClr val="00539B"/>
      </a:folHlink>
    </a:clrScheme>
    <a:fontScheme name="2_Office Them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2500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1800" b="1" i="0" u="none" strike="noStrike" cap="none" normalizeH="0" baseline="-25000" smtClean="0">
            <a:ln>
              <a:noFill/>
            </a:ln>
            <a:solidFill>
              <a:schemeClr val="tx1"/>
            </a:solidFill>
            <a:effectLst/>
            <a:latin typeface="Arial" charset="0"/>
            <a:ea typeface="ＭＳ Ｐゴシック" charset="-128"/>
          </a:defRPr>
        </a:defPPr>
      </a:lstStyle>
    </a:lnDef>
  </a:objectDefaults>
  <a:extraClrSchemeLst>
    <a:extraClrScheme>
      <a:clrScheme name="2_Office Theme 1">
        <a:dk1>
          <a:srgbClr val="007B85"/>
        </a:dk1>
        <a:lt1>
          <a:srgbClr val="ACDCD4"/>
        </a:lt1>
        <a:dk2>
          <a:srgbClr val="00535E"/>
        </a:dk2>
        <a:lt2>
          <a:srgbClr val="FFFFFF"/>
        </a:lt2>
        <a:accent1>
          <a:srgbClr val="ACDCD4"/>
        </a:accent1>
        <a:accent2>
          <a:srgbClr val="A9C398"/>
        </a:accent2>
        <a:accent3>
          <a:srgbClr val="D2EBE6"/>
        </a:accent3>
        <a:accent4>
          <a:srgbClr val="006871"/>
        </a:accent4>
        <a:accent5>
          <a:srgbClr val="D2EBE6"/>
        </a:accent5>
        <a:accent6>
          <a:srgbClr val="99B089"/>
        </a:accent6>
        <a:hlink>
          <a:srgbClr val="00AFDB"/>
        </a:hlink>
        <a:folHlink>
          <a:srgbClr val="00539B"/>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Default Design">
  <a:themeElements>
    <a:clrScheme name="Custo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NHS ENHT Colours">
      <a:dk1>
        <a:srgbClr val="000000"/>
      </a:dk1>
      <a:lt1>
        <a:srgbClr val="FFFFFF"/>
      </a:lt1>
      <a:dk2>
        <a:srgbClr val="415462"/>
      </a:dk2>
      <a:lt2>
        <a:srgbClr val="E8EDEE"/>
      </a:lt2>
      <a:accent1>
        <a:srgbClr val="005EB8"/>
      </a:accent1>
      <a:accent2>
        <a:srgbClr val="ED8B00"/>
      </a:accent2>
      <a:accent3>
        <a:srgbClr val="AC2473"/>
      </a:accent3>
      <a:accent4>
        <a:srgbClr val="330071"/>
      </a:accent4>
      <a:accent5>
        <a:srgbClr val="006747"/>
      </a:accent5>
      <a:accent6>
        <a:srgbClr val="00A9CE"/>
      </a:accent6>
      <a:hlink>
        <a:srgbClr val="005EB8"/>
      </a:hlink>
      <a:folHlink>
        <a:srgbClr val="005EB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30626</TotalTime>
  <Words>3047</Words>
  <Application>Microsoft Office PowerPoint</Application>
  <PresentationFormat>Widescreen</PresentationFormat>
  <Paragraphs>289</Paragraphs>
  <Slides>24</Slides>
  <Notes>18</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24</vt:i4>
      </vt:variant>
    </vt:vector>
  </HeadingPairs>
  <TitlesOfParts>
    <vt:vector size="35" baseType="lpstr">
      <vt:lpstr>Aptos</vt:lpstr>
      <vt:lpstr>Aptos Display</vt:lpstr>
      <vt:lpstr>Arial</vt:lpstr>
      <vt:lpstr>Calibri</vt:lpstr>
      <vt:lpstr>Wingdings</vt:lpstr>
      <vt:lpstr>Default Design</vt:lpstr>
      <vt:lpstr>Custom Design</vt:lpstr>
      <vt:lpstr>2_Office Theme</vt:lpstr>
      <vt:lpstr>2_Office Theme</vt:lpstr>
      <vt:lpstr>3_Default Design</vt:lpstr>
      <vt:lpstr>Office Theme</vt:lpstr>
      <vt:lpstr>PowerPoint Presentation</vt:lpstr>
      <vt:lpstr>NCEPOD National Confidential Enquiry into Patient Outcomes and Death</vt:lpstr>
      <vt:lpstr>What did we look at?</vt:lpstr>
      <vt:lpstr>Medications</vt:lpstr>
      <vt:lpstr>PowerPoint Presentation</vt:lpstr>
      <vt:lpstr>NICE Sepsis guidance 2025</vt:lpstr>
      <vt:lpstr>Recording and sharing a learning disability</vt:lpstr>
      <vt:lpstr>Purple Wristband </vt:lpstr>
      <vt:lpstr>PowerPoint Presentation</vt:lpstr>
      <vt:lpstr>Reasonable adjustments</vt:lpstr>
      <vt:lpstr>PowerPoint Presentation</vt:lpstr>
      <vt:lpstr>Mental capacity and reasonable adjustments: Room for improvement</vt:lpstr>
      <vt:lpstr>PowerPoint Presentation</vt:lpstr>
      <vt:lpstr>Putting patients at the centre of their care</vt:lpstr>
      <vt:lpstr>Delivery of care: observations</vt:lpstr>
      <vt:lpstr>What about soft signs?</vt:lpstr>
      <vt:lpstr>What do carers want?</vt:lpstr>
      <vt:lpstr>PowerPoint Presentation</vt:lpstr>
      <vt:lpstr>Learning Together: patient leaflet</vt:lpstr>
      <vt:lpstr> NHSE Guidance for general practice on improving identification of people with a learning disability </vt:lpstr>
      <vt:lpstr>Reasonable adjustments</vt:lpstr>
      <vt:lpstr>Acute care toolkits</vt:lpstr>
      <vt:lpstr>PowerPoint Presentation</vt:lpstr>
      <vt:lpstr>Lots of resources…</vt:lpstr>
    </vt:vector>
  </TitlesOfParts>
  <Company>NCEPOD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Acute Kidney Injury</dc:title>
  <dc:creator>Marisa Mason</dc:creator>
  <cp:lastModifiedBy>GLEESON, Louise (SUSSEX PARTNERSHIP NHS FOUNDATION TRUST)</cp:lastModifiedBy>
  <cp:revision>563</cp:revision>
  <cp:lastPrinted>2025-12-04T11:04:47Z</cp:lastPrinted>
  <dcterms:created xsi:type="dcterms:W3CDTF">2008-11-02T22:09:09Z</dcterms:created>
  <dcterms:modified xsi:type="dcterms:W3CDTF">2026-09-17T11:25:19Z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PresentationID">
    <vt:lpwstr>f7069973-aa87-4c00-a839-49fc856dbf25</vt:lpwstr>
  </property>
  <property fmtid="{D5CDD505-2E9C-101B-9397-08002B2CF9AE}" pid="3" name="SlidoAppVersion">
    <vt:lpwstr>0.16.0.1124</vt:lpwstr>
  </property>
</Properties>
</file>