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56" r:id="rId1"/>
  </p:sldMasterIdLst>
  <p:notesMasterIdLst>
    <p:notesMasterId r:id="rId16"/>
  </p:notesMasterIdLst>
  <p:sldIdLst>
    <p:sldId id="256" r:id="rId2"/>
    <p:sldId id="257" r:id="rId3"/>
    <p:sldId id="261" r:id="rId4"/>
    <p:sldId id="258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1"/>
    <p:restoredTop sz="94617"/>
  </p:normalViewPr>
  <p:slideViewPr>
    <p:cSldViewPr snapToGrid="0">
      <p:cViewPr varScale="1">
        <p:scale>
          <a:sx n="88" d="100"/>
          <a:sy n="88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69303-AFCC-3B48-B3C2-9E2182C616CB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455CF-356B-D94E-A436-496838127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5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Undergoing merger with LCH-opportunities for more collaborative working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3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MH-CMI children and adults</a:t>
            </a:r>
          </a:p>
          <a:p>
            <a:r>
              <a:rPr lang="en-US" dirty="0"/>
              <a:t>Education RCGP on LD AHC and QI webinar, LYPFT-nursing colleagues, community care teams and resident psychiatry docs</a:t>
            </a:r>
          </a:p>
          <a:p>
            <a:r>
              <a:rPr lang="en-US" dirty="0"/>
              <a:t>Ok Diabetes! Leeds, LD&amp;A Access Group,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National Confidential Enquiry into Patient Outcome and Death, Northumbria-RESTORE2 mini and pulse ox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Radboud University-first properly understood the role of the ID physician there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20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Respite-prescribing, medical input to annual review, clinical input for new issues, SOP improvements, clinical governance</a:t>
            </a:r>
          </a:p>
          <a:p>
            <a:r>
              <a:rPr lang="en-US" dirty="0"/>
              <a:t>CLDT-requests from any member of team-usually LD nurses and physios </a:t>
            </a:r>
            <a:r>
              <a:rPr lang="en-US" dirty="0" err="1"/>
              <a:t>e.g</a:t>
            </a:r>
            <a:r>
              <a:rPr lang="en-US" dirty="0"/>
              <a:t> review of pain, supporting RA in hospital treatment-HV</a:t>
            </a:r>
          </a:p>
          <a:p>
            <a:r>
              <a:rPr lang="en-US" dirty="0"/>
              <a:t>IST-medical input into mx of complex pts e.g. PWS and Diabetes</a:t>
            </a:r>
          </a:p>
          <a:p>
            <a:r>
              <a:rPr lang="en-US" dirty="0"/>
              <a:t>SSLS-16 houses, tenants, assist non-clinical care teams with cases –advocacy and care coordination and provide education sessions</a:t>
            </a:r>
          </a:p>
          <a:p>
            <a:r>
              <a:rPr lang="en-US" dirty="0"/>
              <a:t>LDHFT-support our team of LD nurses and Graphic designer-complex issues in Primary care, health advisory group, health task group, GP register validation, resources for website, ICB DQT for template-recent addition of ReSPECT</a:t>
            </a:r>
          </a:p>
          <a:p>
            <a:r>
              <a:rPr lang="en-US" dirty="0"/>
              <a:t>LDA liaison-LM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94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Medical input-when GP expertise is reached-mostly via HV or review in Respite units-LM case, drugs in home, </a:t>
            </a:r>
          </a:p>
          <a:p>
            <a:r>
              <a:rPr lang="en-US" dirty="0"/>
              <a:t>Read and research novel/unusual/non routine presentations</a:t>
            </a:r>
          </a:p>
          <a:p>
            <a:r>
              <a:rPr lang="en-US" dirty="0"/>
              <a:t>SOPs to improve and streamline processes</a:t>
            </a:r>
          </a:p>
          <a:p>
            <a:r>
              <a:rPr lang="en-US" dirty="0"/>
              <a:t>GP team-asked by Medical Director to head a group, created a peer support team for case-based discussions and CPD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82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resigning for ICB I now concentrate on making as bigger impact as I can on the most vulnerable people living with LD in Leeds and their families and carers.</a:t>
            </a:r>
          </a:p>
          <a:p>
            <a:r>
              <a:rPr lang="en-US" dirty="0"/>
              <a:t>Service development-challenging within a trust, through was approved at CG and actually realized I am doing this already! But could cover more with outpatient facility-agreed with Psychiatry team-just need to find a space +/- hoist</a:t>
            </a:r>
          </a:p>
          <a:p>
            <a:r>
              <a:rPr lang="en-US" dirty="0"/>
              <a:t>Keen to develop inclusive research-HFIT and have an idea for CBT?????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7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had wanted to include case studies but knew that would cause me to over run spectacularly!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455CF-356B-D94E-A436-4968381272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7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DBEE-E276-904C-937A-EF04FD66584A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7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BDAEF-5A5F-FE48-A121-9C37FFAEBE6D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2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4E624-D782-3846-8034-825E49B2AA21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8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4813-6884-A547-A513-839FA228A331}" type="datetime1">
              <a:rPr lang="en-GB" smtClean="0"/>
              <a:t>07/09/2026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7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72BA-F831-DF45-90B8-455FFEEF2CAD}" type="datetime1">
              <a:rPr lang="en-GB" smtClean="0"/>
              <a:t>07/09/2026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8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B16A7-3DCA-2943-A9FB-D3A16D7B5238}" type="datetime1">
              <a:rPr lang="en-GB" smtClean="0"/>
              <a:t>07/09/2026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42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C3C38-365D-CA4F-AAE0-2B416F9D3F09}" type="datetime1">
              <a:rPr lang="en-GB" smtClean="0"/>
              <a:t>07/09/2026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6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1006-4344-6E43-8B1E-70A9EC147CC0}" type="datetime1">
              <a:rPr lang="en-GB" smtClean="0"/>
              <a:t>07/09/2026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8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C7866-B15F-6245-A9FF-EA642C801510}" type="datetime1">
              <a:rPr lang="en-GB" smtClean="0"/>
              <a:t>07/09/2026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84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63714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729711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6827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8901581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79145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000F4-EEDF-8B40-AA9A-03D6720C159F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6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988E6-1C83-6F41-8EEC-F7606AA72DE6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7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0DC40-FC62-D84C-9C02-7CE8891CDD32}" type="datetime1">
              <a:rPr lang="en-GB" smtClean="0"/>
              <a:t>07/09/2026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 Sam Browning GP LD Physician LYPFT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842BBD-543A-314B-977D-5881464C3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6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D3C7-A6D0-329D-FABB-4C6247267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338" y="1166191"/>
            <a:ext cx="9183758" cy="226280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Specialist GP Learning Disability Physician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6E53A-757F-6251-DCEE-FC6495D86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069" y="4156850"/>
            <a:ext cx="9422295" cy="10968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dirty="0"/>
              <a:t>Leeds and York Partnership Foundation Trust </a:t>
            </a:r>
            <a:r>
              <a:rPr lang="en-US" sz="3200" dirty="0"/>
              <a:t>Dr Sam Browning</a:t>
            </a:r>
          </a:p>
        </p:txBody>
      </p:sp>
    </p:spTree>
    <p:extLst>
      <p:ext uri="{BB962C8B-B14F-4D97-AF65-F5344CB8AC3E}">
        <p14:creationId xmlns:p14="http://schemas.microsoft.com/office/powerpoint/2010/main" val="116516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3489A-9BC5-AE00-01F1-5AC102C47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588"/>
          </a:xfrm>
        </p:spPr>
        <p:txBody>
          <a:bodyPr/>
          <a:lstStyle/>
          <a:p>
            <a:r>
              <a:rPr lang="en-US"/>
              <a:t>		</a:t>
            </a:r>
            <a:r>
              <a:rPr lang="en-US" sz="4000"/>
              <a:t>My Learning Disability Specialism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E6549-4B2F-5D0F-21E1-C1CDA047B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8" y="1410664"/>
            <a:ext cx="10058400" cy="4969566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GP 29 years, Clinical Lead for LD for ICB Leeds 11 years and 5 years at Martin House Hospice.</a:t>
            </a:r>
          </a:p>
          <a:p>
            <a:r>
              <a:rPr lang="en-US" sz="2600" dirty="0"/>
              <a:t>RCGP ID SIG</a:t>
            </a:r>
          </a:p>
          <a:p>
            <a:r>
              <a:rPr lang="en-US" sz="2600" dirty="0"/>
              <a:t>RCGP-identification of LD, Inclusion Tool, QOF QI tools and resources</a:t>
            </a:r>
          </a:p>
          <a:p>
            <a:r>
              <a:rPr lang="en-US" sz="2600" dirty="0"/>
              <a:t>Health Inequalities Summer School, Radboud University, Nijmegen</a:t>
            </a:r>
          </a:p>
          <a:p>
            <a:r>
              <a:rPr lang="en-US" sz="2600" dirty="0"/>
              <a:t>Research-Leeds Institute of Health Sciences, LARA , NCEPOD, Northumbria Univ Faculty of Health and Life Sciences, local audits</a:t>
            </a:r>
          </a:p>
          <a:p>
            <a:r>
              <a:rPr lang="en-US" sz="2600" dirty="0"/>
              <a:t>Teaching-RCGP, LYPFT, Primary Care and RCP PGCert (inaugural year)</a:t>
            </a:r>
          </a:p>
          <a:p>
            <a:r>
              <a:rPr lang="en-US" sz="2600" dirty="0"/>
              <a:t>HFT (HFIT) developed 10 years ago, website nationally recognised</a:t>
            </a:r>
          </a:p>
          <a:p>
            <a:pPr lvl="1"/>
            <a:r>
              <a:rPr lang="en-US" sz="2600" dirty="0"/>
              <a:t>RESTORE2 mini </a:t>
            </a:r>
          </a:p>
          <a:p>
            <a:pPr lvl="1"/>
            <a:r>
              <a:rPr lang="en-US" sz="2600" dirty="0"/>
              <a:t>Bowel, Breast and Cervical Cancer Screening </a:t>
            </a:r>
          </a:p>
          <a:p>
            <a:pPr lvl="1"/>
            <a:r>
              <a:rPr lang="en-US" sz="2600" dirty="0"/>
              <a:t>LeDeR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ABB7C8-A8B7-E09A-034D-DFFE8163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0830" y="6380230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1111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B4116-5E79-2990-0E41-3CE58A77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246743"/>
            <a:ext cx="8995706" cy="168365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Specialist GP Learning Disability Physician at Leeds and York Partnership Foundation 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829E0-4D87-4225-0C7E-B819A3A6C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455519"/>
          </a:xfrm>
        </p:spPr>
        <p:txBody>
          <a:bodyPr>
            <a:normAutofit/>
          </a:bodyPr>
          <a:lstStyle/>
          <a:p>
            <a:r>
              <a:rPr lang="en-US" sz="2400" dirty="0"/>
              <a:t>Innovative collaboration ICB and LYPFT</a:t>
            </a:r>
          </a:p>
          <a:p>
            <a:r>
              <a:rPr lang="en-US" sz="2400" dirty="0"/>
              <a:t>2 years 5 months</a:t>
            </a:r>
          </a:p>
          <a:p>
            <a:r>
              <a:rPr lang="en-US" sz="2400" dirty="0"/>
              <a:t>7 PAs per week</a:t>
            </a:r>
          </a:p>
          <a:p>
            <a:r>
              <a:rPr lang="en-US" sz="2400" dirty="0"/>
              <a:t>Combined clinical, advisory, teaching and strategic role</a:t>
            </a:r>
          </a:p>
          <a:p>
            <a:pPr lvl="1"/>
            <a:r>
              <a:rPr lang="en-US" sz="1800" dirty="0"/>
              <a:t>Health Respite Units (PMLD and Challenging Behaviour)</a:t>
            </a:r>
          </a:p>
          <a:p>
            <a:pPr lvl="1"/>
            <a:r>
              <a:rPr lang="en-US" sz="1800" dirty="0"/>
              <a:t>Community Learning Disability Team</a:t>
            </a:r>
          </a:p>
          <a:p>
            <a:pPr lvl="1"/>
            <a:r>
              <a:rPr lang="en-US" sz="1800" dirty="0"/>
              <a:t>Intensive Support Team</a:t>
            </a:r>
          </a:p>
          <a:p>
            <a:pPr lvl="1"/>
            <a:r>
              <a:rPr lang="en-US" sz="1800" dirty="0"/>
              <a:t>Specialist Supported Living Service </a:t>
            </a:r>
          </a:p>
          <a:p>
            <a:pPr lvl="1"/>
            <a:r>
              <a:rPr lang="en-US" sz="1800" dirty="0"/>
              <a:t>Learning Disability Health Facilitation Inclusion Team</a:t>
            </a:r>
          </a:p>
          <a:p>
            <a:pPr lvl="1"/>
            <a:r>
              <a:rPr lang="en-US" sz="1800" dirty="0"/>
              <a:t>Leeds Teaching Hospital LDA Liaison Team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4F3EC-B2B4-D4FD-93CF-69FA2C79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385919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369855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1ACED-B0C3-CE37-96C5-A0389F1B0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523"/>
            <a:ext cx="9591261" cy="6891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	</a:t>
            </a:r>
            <a:r>
              <a:rPr lang="en-US" sz="4000" dirty="0"/>
              <a:t>LD/ID Physician Responsibilities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C9835-A6E3-8B8C-C14D-FEC3C9659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1073426"/>
            <a:ext cx="10954395" cy="4106517"/>
          </a:xfrm>
        </p:spPr>
        <p:txBody>
          <a:bodyPr>
            <a:normAutofit/>
          </a:bodyPr>
          <a:lstStyle/>
          <a:p>
            <a:r>
              <a:rPr lang="en-US" sz="2400" dirty="0"/>
              <a:t>Medical/clinical input beyond the scope of mainstream GP</a:t>
            </a:r>
          </a:p>
          <a:p>
            <a:r>
              <a:rPr lang="en-US" sz="2400" dirty="0"/>
              <a:t>Syndrome specific medical monitoring </a:t>
            </a:r>
          </a:p>
          <a:p>
            <a:r>
              <a:rPr lang="en-US" sz="2400" dirty="0"/>
              <a:t>Implementing QI, developing the role, amending SOPs, leading/expanding a team of GPs within LYPFT</a:t>
            </a:r>
          </a:p>
          <a:p>
            <a:r>
              <a:rPr lang="en-US" sz="2400" dirty="0"/>
              <a:t>LD AHC, ReSPECT implementation</a:t>
            </a:r>
          </a:p>
          <a:p>
            <a:r>
              <a:rPr lang="en-US" sz="2400" dirty="0"/>
              <a:t>MCA, BI, advocacy, support for families/</a:t>
            </a:r>
            <a:r>
              <a:rPr lang="en-US" sz="2400" dirty="0" err="1"/>
              <a:t>carers</a:t>
            </a:r>
            <a:r>
              <a:rPr lang="en-US" sz="2400" dirty="0"/>
              <a:t>, safeguarding</a:t>
            </a:r>
          </a:p>
          <a:p>
            <a:r>
              <a:rPr lang="en-US" sz="2400" dirty="0"/>
              <a:t>Care coordination, MDT meetings</a:t>
            </a:r>
          </a:p>
          <a:p>
            <a:r>
              <a:rPr lang="en-US" sz="2400" dirty="0"/>
              <a:t>Medical interventions, often in collaboration with colleagues: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9C9B3-B875-C204-4DF7-1722CA1C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082" y="6472381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FD75F4-9E42-76A3-B05B-EA6FE48B0885}"/>
              </a:ext>
            </a:extLst>
          </p:cNvPr>
          <p:cNvSpPr txBox="1"/>
          <p:nvPr/>
        </p:nvSpPr>
        <p:spPr>
          <a:xfrm>
            <a:off x="664082" y="4841165"/>
            <a:ext cx="5045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/>
              <a:t>Epilepsy				</a:t>
            </a:r>
          </a:p>
          <a:p>
            <a:pPr lvl="1"/>
            <a:r>
              <a:rPr lang="en-US" dirty="0"/>
              <a:t>MSK/spasticity</a:t>
            </a:r>
          </a:p>
          <a:p>
            <a:pPr lvl="1"/>
            <a:r>
              <a:rPr lang="en-US" dirty="0"/>
              <a:t>GI issues-PEG, constipation, reflux</a:t>
            </a:r>
          </a:p>
          <a:p>
            <a:pPr lvl="1"/>
            <a:r>
              <a:rPr lang="en-US" dirty="0"/>
              <a:t>Dysphagia, rec chest infections/asp Pneumonia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2C186-5E9E-C2D1-0DC9-8B6079D4ABB8}"/>
              </a:ext>
            </a:extLst>
          </p:cNvPr>
          <p:cNvSpPr txBox="1"/>
          <p:nvPr/>
        </p:nvSpPr>
        <p:spPr>
          <a:xfrm>
            <a:off x="5228064" y="4884659"/>
            <a:ext cx="4621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/>
              <a:t>Behavioural disturbance and psychiatry</a:t>
            </a:r>
          </a:p>
          <a:p>
            <a:pPr lvl="1"/>
            <a:r>
              <a:rPr lang="en-US" dirty="0"/>
              <a:t>Sexual function and contraception</a:t>
            </a:r>
          </a:p>
          <a:p>
            <a:pPr lvl="1"/>
            <a:r>
              <a:rPr lang="en-US" dirty="0"/>
              <a:t>Transition and adolescence</a:t>
            </a:r>
          </a:p>
          <a:p>
            <a:pPr lvl="1"/>
            <a:r>
              <a:rPr lang="en-US" dirty="0" err="1"/>
              <a:t>EoL</a:t>
            </a:r>
            <a:r>
              <a:rPr lang="en-US" dirty="0"/>
              <a:t> and palliative care</a:t>
            </a:r>
          </a:p>
        </p:txBody>
      </p:sp>
    </p:spTree>
    <p:extLst>
      <p:ext uri="{BB962C8B-B14F-4D97-AF65-F5344CB8AC3E}">
        <p14:creationId xmlns:p14="http://schemas.microsoft.com/office/powerpoint/2010/main" val="172360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62A8A-B9D8-8C9B-91D1-787E41159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499"/>
            <a:ext cx="7405914" cy="968375"/>
          </a:xfrm>
        </p:spPr>
        <p:txBody>
          <a:bodyPr/>
          <a:lstStyle/>
          <a:p>
            <a:pPr algn="ctr"/>
            <a:r>
              <a:rPr lang="en-US" dirty="0"/>
              <a:t>			</a:t>
            </a:r>
            <a:r>
              <a:rPr lang="en-US" sz="4000" dirty="0"/>
              <a:t>Aspirations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40318-0548-ACCC-AA71-27B9A28CC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71" y="856343"/>
            <a:ext cx="10976429" cy="545397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Locally.</a:t>
            </a:r>
          </a:p>
          <a:p>
            <a:pPr lvl="1"/>
            <a:r>
              <a:rPr lang="en-US" sz="2000" dirty="0"/>
              <a:t>Improve the physical health of people with LD under the care of our MH Trust.</a:t>
            </a:r>
          </a:p>
          <a:p>
            <a:pPr lvl="1"/>
            <a:r>
              <a:rPr lang="en-US" sz="2000" dirty="0"/>
              <a:t>Develop an outpatient clinic</a:t>
            </a:r>
          </a:p>
          <a:p>
            <a:pPr lvl="1"/>
            <a:r>
              <a:rPr lang="en-US" sz="2000" dirty="0"/>
              <a:t>Expand LD medical service (already in place via my role for trust patients) to allow GPs to refer in.</a:t>
            </a:r>
          </a:p>
          <a:p>
            <a:pPr lvl="1"/>
            <a:r>
              <a:rPr lang="en-US" sz="2000" dirty="0"/>
              <a:t>R&amp;D to improve evidence base for interventions in </a:t>
            </a:r>
            <a:r>
              <a:rPr lang="en-US" sz="2000"/>
              <a:t>LD population.</a:t>
            </a:r>
            <a:endParaRPr lang="en-US" sz="2000" dirty="0"/>
          </a:p>
          <a:p>
            <a:r>
              <a:rPr lang="en-US" sz="2400" dirty="0"/>
              <a:t>Nationally</a:t>
            </a:r>
          </a:p>
          <a:p>
            <a:pPr lvl="1"/>
            <a:r>
              <a:rPr lang="en-US" sz="2000" dirty="0"/>
              <a:t>Recognition of LD/ID Physicians as a standalone specialty</a:t>
            </a:r>
          </a:p>
          <a:p>
            <a:pPr lvl="1"/>
            <a:r>
              <a:rPr lang="en-US" sz="2000" dirty="0"/>
              <a:t>Establish a network of LD/ID Physician across UK</a:t>
            </a:r>
          </a:p>
          <a:p>
            <a:pPr lvl="1"/>
            <a:r>
              <a:rPr lang="en-US" sz="2000" dirty="0"/>
              <a:t>Diagnostic Service?</a:t>
            </a:r>
          </a:p>
          <a:p>
            <a:pPr lvl="1"/>
            <a:r>
              <a:rPr lang="en-US" sz="2000" dirty="0"/>
              <a:t>Mirror the provision afforded to people with complex needs in The Netherlands:</a:t>
            </a:r>
          </a:p>
          <a:p>
            <a:pPr lvl="2"/>
            <a:r>
              <a:rPr lang="en-US" sz="1800" dirty="0"/>
              <a:t>ID Physicians sit within primary care in the community and work with GPs and hospital specialists to deliver optimal care</a:t>
            </a:r>
          </a:p>
          <a:p>
            <a:pPr lvl="2"/>
            <a:r>
              <a:rPr lang="en-US" sz="1800" dirty="0"/>
              <a:t>Diagnostic service sits separately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C1B84-1164-37E6-7852-C26894112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310312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312063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DD8B-0659-DEA2-D581-106C7AD5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6400"/>
            <a:ext cx="8596668" cy="76199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Case Study 1.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73593-DA6E-F8DD-CA58-A210CA6C2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829" y="1168399"/>
            <a:ext cx="9956800" cy="4872963"/>
          </a:xfrm>
        </p:spPr>
        <p:txBody>
          <a:bodyPr/>
          <a:lstStyle/>
          <a:p>
            <a:r>
              <a:rPr lang="en-US" sz="2000" dirty="0"/>
              <a:t>24 year old lady with Septo-optic Dysplasia-attends Health Respite at LYPFT</a:t>
            </a:r>
          </a:p>
          <a:p>
            <a:pPr lvl="1"/>
            <a:r>
              <a:rPr lang="en-US" sz="1800" dirty="0"/>
              <a:t>Registered Blind</a:t>
            </a:r>
          </a:p>
          <a:p>
            <a:pPr lvl="1"/>
            <a:r>
              <a:rPr lang="en-US" sz="1800" dirty="0"/>
              <a:t>Pituitary Dysfunction</a:t>
            </a:r>
          </a:p>
          <a:p>
            <a:pPr lvl="1"/>
            <a:r>
              <a:rPr lang="en-US" sz="1800" dirty="0"/>
              <a:t>Autistic, Severe Learning Disability, Challenging Behaviour</a:t>
            </a:r>
          </a:p>
          <a:p>
            <a:pPr lvl="1"/>
            <a:r>
              <a:rPr lang="en-US" sz="1800" dirty="0"/>
              <a:t>Spondylolisthesis</a:t>
            </a:r>
          </a:p>
          <a:p>
            <a:pPr lvl="1"/>
            <a:r>
              <a:rPr lang="en-US" sz="1800" dirty="0"/>
              <a:t>Hidradenitis suppurativa and acneiform lesions</a:t>
            </a:r>
          </a:p>
          <a:p>
            <a:pPr lvl="1"/>
            <a:r>
              <a:rPr lang="en-US" sz="1800" dirty="0"/>
              <a:t>Obesity</a:t>
            </a:r>
          </a:p>
          <a:p>
            <a:pPr lvl="1"/>
            <a:r>
              <a:rPr lang="en-US" sz="1800" dirty="0"/>
              <a:t>T2 DM</a:t>
            </a:r>
          </a:p>
          <a:p>
            <a:r>
              <a:rPr lang="en-US" sz="2000" dirty="0"/>
              <a:t>Teams involved</a:t>
            </a:r>
          </a:p>
          <a:p>
            <a:pPr lvl="1"/>
            <a:r>
              <a:rPr lang="en-US" sz="1800" dirty="0"/>
              <a:t>Neurology, Ophthalmology, Dermatology, Endocrinology, own GP, Specialist GP LD Physician, CLDT and LD Health Respite services (currently not attending day services due to issues with safe transport)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211D10-7C51-5555-B8F4-861558078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51819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395964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D0FC2E-3A30-BF8C-DB23-A1F91F0D4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4475"/>
            <a:ext cx="8596668" cy="827314"/>
          </a:xfrm>
        </p:spPr>
        <p:txBody>
          <a:bodyPr/>
          <a:lstStyle/>
          <a:p>
            <a:pPr algn="ctr"/>
            <a:r>
              <a:rPr lang="en-US" dirty="0"/>
              <a:t>Current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857EE-6707-388E-CEDB-72BD0780D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71790"/>
            <a:ext cx="8596668" cy="517661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Presenting with debilitating daily headaches-communicated by gestures and change in behaviour ?Idiopathic Intracranial Hypertension (IIH) Referred for CT head</a:t>
            </a:r>
          </a:p>
          <a:p>
            <a:r>
              <a:rPr lang="en-US" sz="2000" dirty="0"/>
              <a:t>Reducing mobility-obesity, pain or centrally mediated</a:t>
            </a:r>
          </a:p>
          <a:p>
            <a:r>
              <a:rPr lang="en-US" sz="2000" dirty="0"/>
              <a:t>Commencing immunosuppressive therapy for skin as all other interventions failed</a:t>
            </a:r>
          </a:p>
          <a:p>
            <a:r>
              <a:rPr lang="en-US" sz="2000" dirty="0"/>
              <a:t>Delays in ability to obtain large volumes of blood needed to screen before immunosuppressant can be started</a:t>
            </a:r>
          </a:p>
          <a:p>
            <a:r>
              <a:rPr lang="en-US" sz="2000" dirty="0"/>
              <a:t>Delays in obtaining CT due to reasonable adjustments and support needed</a:t>
            </a:r>
          </a:p>
          <a:p>
            <a:r>
              <a:rPr lang="en-US" sz="2000" dirty="0"/>
              <a:t>Weight reduction is key and would improve many health issues.</a:t>
            </a:r>
          </a:p>
          <a:p>
            <a:pPr lvl="1"/>
            <a:r>
              <a:rPr lang="en-US" sz="1800" dirty="0"/>
              <a:t>Skin (obesity driven-adipose tissue and gut biome implicated in chronic </a:t>
            </a:r>
            <a:r>
              <a:rPr lang="en-US" sz="1800" dirty="0" err="1"/>
              <a:t>inflamation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DM management</a:t>
            </a:r>
          </a:p>
          <a:p>
            <a:pPr lvl="1"/>
            <a:r>
              <a:rPr lang="en-US" sz="1800" dirty="0"/>
              <a:t>Headaches in IIH if proven</a:t>
            </a:r>
          </a:p>
          <a:p>
            <a:pPr lvl="1"/>
            <a:r>
              <a:rPr lang="en-US" sz="1800" dirty="0"/>
              <a:t>Mobility and pain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5B5E3-AAB2-F14A-30D7-B9CBEEA5C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48400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415404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4594-9D79-BFE3-854C-A2E1FA1F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8951"/>
            <a:ext cx="8596668" cy="85453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Factors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0115F-885E-68DD-5027-BD0D54D6F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01486"/>
            <a:ext cx="8867602" cy="5222438"/>
          </a:xfrm>
        </p:spPr>
        <p:txBody>
          <a:bodyPr>
            <a:normAutofit/>
          </a:bodyPr>
          <a:lstStyle/>
          <a:p>
            <a:r>
              <a:rPr lang="en-US" sz="2000" dirty="0"/>
              <a:t>Undertake Care Coordination and arrange MDT discussions-challenging to obtain consistent engagement from all consultants.</a:t>
            </a:r>
          </a:p>
          <a:p>
            <a:r>
              <a:rPr lang="en-US" sz="2000" dirty="0"/>
              <a:t>Respite team liaising with hospital for suitable date and time where our staff can support-worked well in past</a:t>
            </a:r>
          </a:p>
          <a:p>
            <a:r>
              <a:rPr lang="en-US" sz="2000" dirty="0"/>
              <a:t>Weight management-already had lots of CLDT input</a:t>
            </a:r>
          </a:p>
          <a:p>
            <a:r>
              <a:rPr lang="en-US" sz="2000" dirty="0"/>
              <a:t>Culture within the household around healthy eating-education needs</a:t>
            </a:r>
          </a:p>
          <a:p>
            <a:r>
              <a:rPr lang="en-US" sz="2000" dirty="0"/>
              <a:t>Possibility of GLP-1 medicine (does tolerate injections)</a:t>
            </a:r>
          </a:p>
          <a:p>
            <a:pPr lvl="1"/>
            <a:r>
              <a:rPr lang="en-US" sz="1800" dirty="0"/>
              <a:t>Consent/BI decision</a:t>
            </a:r>
          </a:p>
          <a:p>
            <a:pPr lvl="1"/>
            <a:r>
              <a:rPr lang="en-US" sz="1800" dirty="0"/>
              <a:t>Who prescribes (outside GP criteria) and monitors treatment</a:t>
            </a:r>
          </a:p>
          <a:p>
            <a:pPr lvl="1"/>
            <a:r>
              <a:rPr lang="en-US" sz="1800" dirty="0"/>
              <a:t>Limited evidence base in this population</a:t>
            </a:r>
          </a:p>
          <a:p>
            <a:pPr lvl="1"/>
            <a:r>
              <a:rPr lang="en-US" sz="1800" dirty="0"/>
              <a:t>Possible exclusion from local trial of GLP-1 in IIH if confirmed</a:t>
            </a:r>
          </a:p>
          <a:p>
            <a:pPr lvl="1"/>
            <a:r>
              <a:rPr lang="en-US" sz="1800" dirty="0"/>
              <a:t>Close monitoring for gallstone/pancreatic SE would be required</a:t>
            </a:r>
          </a:p>
          <a:p>
            <a:pPr lvl="1"/>
            <a:r>
              <a:rPr lang="en-US" sz="1800" dirty="0"/>
              <a:t>Follow up to ensure sustained improvement after treatment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9279B-98A1-E9C5-B37E-664CDEE88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23924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417385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90DB-E0DB-0B59-3299-5CFD7F0C2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7495"/>
            <a:ext cx="8596668" cy="841829"/>
          </a:xfrm>
        </p:spPr>
        <p:txBody>
          <a:bodyPr/>
          <a:lstStyle/>
          <a:p>
            <a:pPr algn="ctr"/>
            <a:r>
              <a:rPr lang="en-US" dirty="0"/>
              <a:t>Case Study 2.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229FE-7EF9-485B-4907-BF5677045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829" y="1146630"/>
            <a:ext cx="8940173" cy="5111312"/>
          </a:xfrm>
        </p:spPr>
        <p:txBody>
          <a:bodyPr/>
          <a:lstStyle/>
          <a:p>
            <a:r>
              <a:rPr lang="en-US" sz="2000" dirty="0"/>
              <a:t>60 year old lady with T21, severe OA (THR and TKR) and possible dementia</a:t>
            </a:r>
          </a:p>
          <a:p>
            <a:pPr lvl="1"/>
            <a:r>
              <a:rPr lang="en-US" sz="1800" dirty="0"/>
              <a:t>Asked to review by CLDT as GP unable to help</a:t>
            </a:r>
          </a:p>
          <a:p>
            <a:pPr lvl="1"/>
            <a:r>
              <a:rPr lang="en-US" sz="1800" dirty="0"/>
              <a:t>Poorly managed pain, mainly shoulders, waking at night</a:t>
            </a:r>
          </a:p>
          <a:p>
            <a:pPr lvl="1"/>
            <a:r>
              <a:rPr lang="en-US" sz="1800" dirty="0"/>
              <a:t>Reduced mobility</a:t>
            </a:r>
          </a:p>
          <a:p>
            <a:pPr lvl="1"/>
            <a:r>
              <a:rPr lang="en-US" sz="1800" dirty="0"/>
              <a:t>Refusal to sit in anything other than wheelchair meaning skin at high risk</a:t>
            </a:r>
          </a:p>
          <a:p>
            <a:pPr lvl="1"/>
            <a:r>
              <a:rPr lang="en-US" sz="1800" dirty="0"/>
              <a:t>Mood and behaviours deteriorating, requiring increased care-night sitter</a:t>
            </a:r>
          </a:p>
          <a:p>
            <a:pPr lvl="1"/>
            <a:r>
              <a:rPr lang="en-US" sz="1800" dirty="0"/>
              <a:t>Need to ensure physical health is </a:t>
            </a:r>
            <a:r>
              <a:rPr lang="en-US" sz="1800" dirty="0" err="1"/>
              <a:t>optimised</a:t>
            </a:r>
            <a:r>
              <a:rPr lang="en-US" sz="1800" dirty="0"/>
              <a:t> to allow accurate assessment for dementia</a:t>
            </a:r>
          </a:p>
          <a:p>
            <a:r>
              <a:rPr lang="en-US" sz="2000" dirty="0"/>
              <a:t>3 visits so far (care team in attendance)</a:t>
            </a:r>
          </a:p>
          <a:p>
            <a:pPr lvl="1"/>
            <a:r>
              <a:rPr lang="en-US" sz="1800" dirty="0"/>
              <a:t>1 with physio and LD nurse</a:t>
            </a:r>
          </a:p>
          <a:p>
            <a:pPr lvl="1"/>
            <a:r>
              <a:rPr lang="en-US" sz="1800" dirty="0"/>
              <a:t>1 with psychiatrist</a:t>
            </a:r>
          </a:p>
          <a:p>
            <a:pPr lvl="1"/>
            <a:r>
              <a:rPr lang="en-US" sz="1800" dirty="0"/>
              <a:t>1 alone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4473E-9C88-3AB8-C1C2-95ED78F4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57942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429527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C4CB-86C9-5175-D850-516F2532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06400"/>
            <a:ext cx="8596668" cy="754743"/>
          </a:xfrm>
        </p:spPr>
        <p:txBody>
          <a:bodyPr/>
          <a:lstStyle/>
          <a:p>
            <a:pPr algn="ctr"/>
            <a:r>
              <a:rPr lang="en-US" dirty="0"/>
              <a:t>Progress so far.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7995B-0764-4167-CE00-71767D435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1161144"/>
            <a:ext cx="8853088" cy="508725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Examination and physical assessment completed over 3 visits</a:t>
            </a:r>
          </a:p>
          <a:p>
            <a:r>
              <a:rPr lang="en-US" sz="2000" dirty="0"/>
              <a:t>Full report and 6 step recommendations to GP</a:t>
            </a:r>
          </a:p>
          <a:p>
            <a:pPr lvl="1"/>
            <a:r>
              <a:rPr lang="en-US" sz="1800" dirty="0"/>
              <a:t>Risk of osteoporosis identified-currently unable to tolerate full Dexa Scan due to pain and wrist scan not diagnostic-for review, radiology keen to offer RA</a:t>
            </a:r>
          </a:p>
          <a:p>
            <a:pPr lvl="1"/>
            <a:r>
              <a:rPr lang="en-US" sz="1800" dirty="0"/>
              <a:t>Need for better pain control-joint injection provided some relief</a:t>
            </a:r>
          </a:p>
          <a:p>
            <a:pPr lvl="1"/>
            <a:r>
              <a:rPr lang="en-US" sz="1800" dirty="0"/>
              <a:t>Consideration of alternative antidepressant or ceasing</a:t>
            </a:r>
          </a:p>
          <a:p>
            <a:r>
              <a:rPr lang="en-US" sz="2000" dirty="0"/>
              <a:t>GP took bloods suggested</a:t>
            </a:r>
          </a:p>
          <a:p>
            <a:pPr lvl="1"/>
            <a:r>
              <a:rPr lang="en-US" sz="1800" dirty="0"/>
              <a:t>Chronic inflammation</a:t>
            </a:r>
          </a:p>
          <a:p>
            <a:pPr lvl="1"/>
            <a:r>
              <a:rPr lang="en-US" sz="1800" dirty="0"/>
              <a:t>Low ferritin, albumin and B12 (despite oral replacement)-GP advised</a:t>
            </a:r>
          </a:p>
          <a:p>
            <a:pPr lvl="1"/>
            <a:r>
              <a:rPr lang="en-US" sz="1800" dirty="0"/>
              <a:t>Other causes for joint pain excluded</a:t>
            </a:r>
          </a:p>
          <a:p>
            <a:r>
              <a:rPr lang="en-US" sz="2000" dirty="0"/>
              <a:t>Subsequent MDT diagnosed Dementia</a:t>
            </a:r>
          </a:p>
          <a:p>
            <a:pPr lvl="1"/>
            <a:r>
              <a:rPr lang="en-US" sz="1800" dirty="0"/>
              <a:t>Plans to stop SSRI and commence Donepezil</a:t>
            </a:r>
          </a:p>
          <a:p>
            <a:pPr lvl="1"/>
            <a:r>
              <a:rPr lang="en-US" sz="1800" dirty="0"/>
              <a:t>Monitor progress</a:t>
            </a:r>
          </a:p>
          <a:p>
            <a:pPr lvl="1"/>
            <a:r>
              <a:rPr lang="en-US" sz="1800" dirty="0"/>
              <a:t>Patient is more settled and less challenging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41D1B8-B9D7-584C-A6B2-55BDBD6C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48400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54101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4A078-5013-6E8A-6983-11D23053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9284"/>
            <a:ext cx="8596668" cy="798286"/>
          </a:xfrm>
        </p:spPr>
        <p:txBody>
          <a:bodyPr/>
          <a:lstStyle/>
          <a:p>
            <a:pPr algn="ctr"/>
            <a:r>
              <a:rPr lang="en-US" dirty="0"/>
              <a:t>Case Study 3.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81AAD-4F47-224B-544E-9F7D0028B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017571"/>
            <a:ext cx="9158514" cy="525602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30 year old man with significant learning disability from hypoxic brain injury at birth and pyridoxine dependent epilepsy</a:t>
            </a:r>
          </a:p>
          <a:p>
            <a:r>
              <a:rPr lang="en-US" sz="2000" dirty="0"/>
              <a:t>Usually fit and well, no seizures since childhood, fully mobile, attends day service 5 days a week and loves to go out for walks, uncomplaining and stoic</a:t>
            </a:r>
          </a:p>
          <a:p>
            <a:r>
              <a:rPr lang="en-US" sz="2000" dirty="0"/>
              <a:t>Communicates through Makaton, facial expression and a few single words</a:t>
            </a:r>
          </a:p>
          <a:p>
            <a:r>
              <a:rPr lang="en-US" sz="2000" dirty="0"/>
              <a:t>Came home from day service in Sept 2025 sweating and grimacing in pain, no history of a fall from day staff (unreliable?), unable to sit down and constantly pacing</a:t>
            </a:r>
          </a:p>
          <a:p>
            <a:r>
              <a:rPr lang="en-US" sz="2000" dirty="0"/>
              <a:t>GP offered pain relief with little effect, added ibuprofen which resulted in leg oedema so stopped. Bloods checked-satisfactory. No Xray .</a:t>
            </a:r>
          </a:p>
          <a:p>
            <a:r>
              <a:rPr lang="en-US" sz="2000" dirty="0"/>
              <a:t>Pain ongoing and now loss of confidence, poor mobility, unsteady and exhausted by being on feet all the time, unable to take part in any usual activities</a:t>
            </a:r>
          </a:p>
          <a:p>
            <a:r>
              <a:rPr lang="en-US" sz="2000" dirty="0"/>
              <a:t>Pain persists so GP requested MRI but had to refer through MSK</a:t>
            </a:r>
          </a:p>
          <a:p>
            <a:r>
              <a:rPr lang="en-US" sz="2000" dirty="0"/>
              <a:t>Started amitriptyline ? nerve pain in April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D5632-9E83-2943-6FEC-64C9B883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73591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110484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5C8FE-C781-7CD9-11DC-24FF3CFD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8343"/>
            <a:ext cx="8596668" cy="667657"/>
          </a:xfrm>
        </p:spPr>
        <p:txBody>
          <a:bodyPr/>
          <a:lstStyle/>
          <a:p>
            <a:pPr algn="ctr"/>
            <a:r>
              <a:rPr lang="en-US" dirty="0"/>
              <a:t>Progress so far.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50E4F-50AD-089D-228F-507689302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829" y="1016000"/>
            <a:ext cx="9434285" cy="5311093"/>
          </a:xfrm>
        </p:spPr>
        <p:txBody>
          <a:bodyPr>
            <a:normAutofit/>
          </a:bodyPr>
          <a:lstStyle/>
          <a:p>
            <a:r>
              <a:rPr lang="en-US" sz="2000" dirty="0"/>
              <a:t>Asked to review by CLDT Physio in July, concerned about appropriate assessment and treatment-home visit undertaken with physio</a:t>
            </a:r>
          </a:p>
          <a:p>
            <a:r>
              <a:rPr lang="en-US" sz="2000" dirty="0"/>
              <a:t>Patient had just recovered from a # humerus from a fall at day service (no action was taken despite extensive bruising and obvious pain)</a:t>
            </a:r>
          </a:p>
          <a:p>
            <a:r>
              <a:rPr lang="en-US" sz="2000" dirty="0"/>
              <a:t>Full examination noting some improvement after starting amitriptyline (implying a degree of nerve involvement), tender SI joints, L/S spine and musculature, limited ROM lower back and legs, unsteady gait.</a:t>
            </a:r>
          </a:p>
          <a:p>
            <a:r>
              <a:rPr lang="en-US" sz="2000" dirty="0"/>
              <a:t>MSK appointment had been disappointing-not fully assessed and told nothing could be done. Mum and sister attended and gave a comprehensive history to the assessors.</a:t>
            </a:r>
          </a:p>
          <a:p>
            <a:r>
              <a:rPr lang="en-US" sz="2000" dirty="0"/>
              <a:t>Plan</a:t>
            </a:r>
          </a:p>
          <a:p>
            <a:pPr lvl="1"/>
            <a:r>
              <a:rPr lang="en-US" sz="1800" dirty="0"/>
              <a:t>Email to MSK with my findings to request revisit for consideration of MRI to exclude structural, disc or nerve causes of pain, especially given limits in assessment due to LD</a:t>
            </a:r>
          </a:p>
          <a:p>
            <a:pPr lvl="1"/>
            <a:r>
              <a:rPr lang="en-US" sz="1800" dirty="0"/>
              <a:t>If no action taken by MSK, write to GP and request a plain film and more bloods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FC7819-235A-6776-973D-8DD65B0B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327094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403312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A64E7-3643-D1E3-309E-3E7B2BBD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0285"/>
            <a:ext cx="8596668" cy="1016001"/>
          </a:xfrm>
        </p:spPr>
        <p:txBody>
          <a:bodyPr/>
          <a:lstStyle/>
          <a:p>
            <a:pPr algn="ctr"/>
            <a:r>
              <a:rPr lang="en-US" dirty="0"/>
              <a:t>Issues Raised.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7ED70-2E7C-FFFF-AA1D-A0BC782FC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57" y="1140505"/>
            <a:ext cx="8809545" cy="5062085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DIAGNOSTIC OVERSHADOWING</a:t>
            </a:r>
          </a:p>
          <a:p>
            <a:r>
              <a:rPr lang="en-US" sz="2000" dirty="0"/>
              <a:t>Not valuing and acting upon carers input</a:t>
            </a:r>
          </a:p>
          <a:p>
            <a:r>
              <a:rPr lang="en-US" sz="2000" dirty="0"/>
              <a:t>Delays in appropriate treatment/investigation</a:t>
            </a:r>
          </a:p>
          <a:p>
            <a:r>
              <a:rPr lang="en-US" sz="2000" dirty="0"/>
              <a:t>Not understanding his usual presentation, communication methods or soft signs and therefore missing a significant deterioration</a:t>
            </a:r>
          </a:p>
          <a:p>
            <a:r>
              <a:rPr lang="en-US" sz="2000" dirty="0"/>
              <a:t>Is education needed for the day service to help them detect significant pain and/or injury?</a:t>
            </a:r>
          </a:p>
          <a:p>
            <a:r>
              <a:rPr lang="en-US" sz="2000" dirty="0"/>
              <a:t>Should we consider safeguarding issues if falls are not being reported or acted upon?</a:t>
            </a:r>
          </a:p>
          <a:p>
            <a:r>
              <a:rPr lang="en-US" sz="2000" dirty="0"/>
              <a:t>Are there learning needs within the MSK team about LD and RA?</a:t>
            </a:r>
          </a:p>
          <a:p>
            <a:r>
              <a:rPr lang="en-US" sz="2000" dirty="0"/>
              <a:t>Should family complain formally about treatment received-is that helpful?</a:t>
            </a:r>
          </a:p>
          <a:p>
            <a:r>
              <a:rPr lang="en-US" sz="2000" dirty="0"/>
              <a:t>I prefer an offer of support, education and training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19DCB9-267F-E336-D0E9-B8315BAB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202590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2453808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116C7-F068-1380-0C1A-FEB21202E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18" y="1727200"/>
            <a:ext cx="8596668" cy="34036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Thanks For Listening!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Any Questions?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DA4A10-9103-AFA5-A72D-8F62BA72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318" y="6306406"/>
            <a:ext cx="6297612" cy="365125"/>
          </a:xfrm>
        </p:spPr>
        <p:txBody>
          <a:bodyPr/>
          <a:lstStyle/>
          <a:p>
            <a:r>
              <a:rPr lang="en-US" dirty="0"/>
              <a:t>Dr Sam Browning GP LD Physician LYPFT</a:t>
            </a:r>
          </a:p>
        </p:txBody>
      </p:sp>
    </p:spTree>
    <p:extLst>
      <p:ext uri="{BB962C8B-B14F-4D97-AF65-F5344CB8AC3E}">
        <p14:creationId xmlns:p14="http://schemas.microsoft.com/office/powerpoint/2010/main" val="7467154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16804</TotalTime>
  <Words>1783</Words>
  <Application>Microsoft Macintosh PowerPoint</Application>
  <PresentationFormat>Widescreen</PresentationFormat>
  <Paragraphs>180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Trebuchet MS</vt:lpstr>
      <vt:lpstr>Wingdings 3</vt:lpstr>
      <vt:lpstr>Facet</vt:lpstr>
      <vt:lpstr>Specialist GP Learning Disability Physician</vt:lpstr>
      <vt:lpstr>  My Learning Disability Specialism</vt:lpstr>
      <vt:lpstr>Specialist GP Learning Disability Physician at Leeds and York Partnership Foundation Trust</vt:lpstr>
      <vt:lpstr> LD/ID Physician Responsibilities</vt:lpstr>
      <vt:lpstr>   Aspirations</vt:lpstr>
      <vt:lpstr>Case Study 1.</vt:lpstr>
      <vt:lpstr>Current Issues</vt:lpstr>
      <vt:lpstr>Factors To Consider</vt:lpstr>
      <vt:lpstr>Case Study 2.</vt:lpstr>
      <vt:lpstr>Progress so far.</vt:lpstr>
      <vt:lpstr>Case Study 3.</vt:lpstr>
      <vt:lpstr>Progress so far.</vt:lpstr>
      <vt:lpstr>Issues Raised.</vt:lpstr>
      <vt:lpstr>Thanks For Listening! 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Specialist GP Learning Disability Physician</dc:title>
  <dc:creator>Sam Browning</dc:creator>
  <cp:lastModifiedBy>Sam Browning</cp:lastModifiedBy>
  <cp:revision>38</cp:revision>
  <cp:lastPrinted>2026-09-07T08:42:16Z</cp:lastPrinted>
  <dcterms:created xsi:type="dcterms:W3CDTF">2026-07-21T15:14:21Z</dcterms:created>
  <dcterms:modified xsi:type="dcterms:W3CDTF">2026-09-07T14:13:50Z</dcterms:modified>
</cp:coreProperties>
</file>